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74" r:id="rId2"/>
    <p:sldId id="470" r:id="rId3"/>
    <p:sldId id="692" r:id="rId4"/>
    <p:sldId id="533" r:id="rId5"/>
    <p:sldId id="684" r:id="rId6"/>
    <p:sldId id="540" r:id="rId7"/>
    <p:sldId id="643" r:id="rId8"/>
    <p:sldId id="644" r:id="rId9"/>
    <p:sldId id="645" r:id="rId10"/>
    <p:sldId id="646" r:id="rId11"/>
    <p:sldId id="647" r:id="rId12"/>
    <p:sldId id="648" r:id="rId13"/>
    <p:sldId id="650" r:id="rId14"/>
    <p:sldId id="682" r:id="rId15"/>
    <p:sldId id="649" r:id="rId16"/>
    <p:sldId id="654" r:id="rId17"/>
    <p:sldId id="651" r:id="rId18"/>
    <p:sldId id="652" r:id="rId19"/>
    <p:sldId id="655" r:id="rId20"/>
    <p:sldId id="653" r:id="rId21"/>
    <p:sldId id="675" r:id="rId22"/>
    <p:sldId id="676" r:id="rId23"/>
    <p:sldId id="661" r:id="rId24"/>
    <p:sldId id="677" r:id="rId25"/>
    <p:sldId id="663" r:id="rId26"/>
    <p:sldId id="683" r:id="rId27"/>
    <p:sldId id="678" r:id="rId28"/>
    <p:sldId id="688" r:id="rId29"/>
    <p:sldId id="680" r:id="rId30"/>
    <p:sldId id="689" r:id="rId31"/>
    <p:sldId id="690" r:id="rId32"/>
    <p:sldId id="685" r:id="rId33"/>
    <p:sldId id="686" r:id="rId34"/>
    <p:sldId id="940" r:id="rId35"/>
    <p:sldId id="698" r:id="rId36"/>
    <p:sldId id="939" r:id="rId37"/>
    <p:sldId id="53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53" autoAdjust="0"/>
    <p:restoredTop sz="91098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4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0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3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FE884-0273-834D-BE98-0226A7F64B3F}" type="datetimeFigureOut">
              <a:rPr lang="nl-NL" smtClean="0"/>
              <a:t>4-9-2019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F113D-3E76-B046-A364-646D5B57C2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45427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E7062-ABC5-114A-B9E8-B0EEF5D91291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03065-562D-4A4A-A927-756E2C5551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66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Presentatie</a:t>
            </a:r>
            <a:r>
              <a:rPr lang="en-US" dirty="0"/>
              <a:t> 55 </a:t>
            </a:r>
            <a:r>
              <a:rPr lang="en-US" dirty="0" err="1"/>
              <a:t>minuten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Plenair</a:t>
            </a:r>
            <a:r>
              <a:rPr lang="nl-NL" baseline="0" dirty="0"/>
              <a:t> bevragen en antwoorden: (niet iedereen afgaan, dat gaat te lang duren)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Waarom kozen jullie voor deze workshop?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Wat maakt het thema motiveren voor jullie en jullie organisaties belangrijk / relevant?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 lopen jullie in jullie organisaties tegen aan?</a:t>
            </a:r>
          </a:p>
          <a:p>
            <a:pPr marL="171450" indent="-171450">
              <a:buFontTx/>
              <a:buChar char="-"/>
            </a:pPr>
            <a:endParaRPr lang="nl-NL" baseline="0" dirty="0"/>
          </a:p>
          <a:p>
            <a:pPr marL="171450" indent="-171450">
              <a:buFontTx/>
              <a:buChar char="-"/>
            </a:pPr>
            <a:r>
              <a:rPr lang="nl-NL" baseline="0" dirty="0"/>
              <a:t>--&gt; eventueel </a:t>
            </a:r>
            <a:r>
              <a:rPr lang="nl-NL" baseline="0" dirty="0" err="1"/>
              <a:t>oplijsten</a:t>
            </a:r>
            <a:r>
              <a:rPr lang="nl-NL" baseline="0" dirty="0"/>
              <a:t> op </a:t>
            </a:r>
            <a:r>
              <a:rPr lang="nl-NL" baseline="0" dirty="0" err="1"/>
              <a:t>flipchart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55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is attitude en wat is gedrag?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86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9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Plenair</a:t>
            </a:r>
            <a:r>
              <a:rPr lang="nl-NL" baseline="0" dirty="0"/>
              <a:t> bevragen en antwoorden: (niet iedereen afgaan, dat gaat te lang duren)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Waarom kozen jullie voor deze workshop?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Wat maakt het thema motiveren voor jullie en jullie organisaties belangrijk / relevant?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 lopen jullie in jullie organisaties tegen aan?</a:t>
            </a:r>
          </a:p>
          <a:p>
            <a:pPr marL="171450" indent="-171450">
              <a:buFontTx/>
              <a:buChar char="-"/>
            </a:pPr>
            <a:endParaRPr lang="nl-NL" baseline="0" dirty="0"/>
          </a:p>
          <a:p>
            <a:pPr marL="171450" indent="-171450">
              <a:buFontTx/>
              <a:buChar char="-"/>
            </a:pPr>
            <a:r>
              <a:rPr lang="nl-NL" baseline="0" dirty="0"/>
              <a:t>--&gt; eventueel </a:t>
            </a:r>
            <a:r>
              <a:rPr lang="nl-NL" baseline="0" dirty="0" err="1"/>
              <a:t>oplijsten</a:t>
            </a:r>
            <a:r>
              <a:rPr lang="nl-NL" baseline="0" dirty="0"/>
              <a:t> op </a:t>
            </a:r>
            <a:r>
              <a:rPr lang="nl-NL" baseline="0" dirty="0" err="1"/>
              <a:t>flipchart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2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97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5C34A-FA4B-A641-81DF-A478657D23AE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SAM-U is a registered trademark of Samourai@work</a:t>
            </a:r>
          </a:p>
        </p:txBody>
      </p:sp>
    </p:spTree>
    <p:extLst>
      <p:ext uri="{BB962C8B-B14F-4D97-AF65-F5344CB8AC3E}">
        <p14:creationId xmlns:p14="http://schemas.microsoft.com/office/powerpoint/2010/main" val="222026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Plenair</a:t>
            </a:r>
            <a:r>
              <a:rPr lang="nl-NL" baseline="0" dirty="0"/>
              <a:t> bevragen en antwoorden: (niet iedereen afgaan, dat gaat te lang duren)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Waarom kozen jullie voor deze workshop?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Wat maakt het thema motiveren voor jullie en jullie organisaties belangrijk / relevant?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 lopen jullie in jullie organisaties tegen aan?</a:t>
            </a:r>
          </a:p>
          <a:p>
            <a:pPr marL="171450" indent="-171450">
              <a:buFontTx/>
              <a:buChar char="-"/>
            </a:pPr>
            <a:endParaRPr lang="nl-NL" baseline="0" dirty="0"/>
          </a:p>
          <a:p>
            <a:pPr marL="171450" indent="-171450">
              <a:buFontTx/>
              <a:buChar char="-"/>
            </a:pPr>
            <a:r>
              <a:rPr lang="nl-NL" baseline="0" dirty="0"/>
              <a:t>--&gt; eventueel </a:t>
            </a:r>
            <a:r>
              <a:rPr lang="nl-NL" baseline="0" dirty="0" err="1"/>
              <a:t>oplijsten</a:t>
            </a:r>
            <a:r>
              <a:rPr lang="nl-NL" baseline="0" dirty="0"/>
              <a:t> op </a:t>
            </a:r>
            <a:r>
              <a:rPr lang="nl-NL" baseline="0" dirty="0" err="1"/>
              <a:t>flipchart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45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32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5C34A-FA4B-A641-81DF-A478657D23AE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SAM-U is a registered trademark of Samourai@work</a:t>
            </a:r>
          </a:p>
        </p:txBody>
      </p:sp>
    </p:spTree>
    <p:extLst>
      <p:ext uri="{BB962C8B-B14F-4D97-AF65-F5344CB8AC3E}">
        <p14:creationId xmlns:p14="http://schemas.microsoft.com/office/powerpoint/2010/main" val="1123150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40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5C34A-FA4B-A641-81DF-A478657D23AE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SAM-U is a registered trademark of Samourai@work</a:t>
            </a:r>
          </a:p>
        </p:txBody>
      </p:sp>
    </p:spTree>
    <p:extLst>
      <p:ext uri="{BB962C8B-B14F-4D97-AF65-F5344CB8AC3E}">
        <p14:creationId xmlns:p14="http://schemas.microsoft.com/office/powerpoint/2010/main" val="909659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11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25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Plenair</a:t>
            </a:r>
            <a:r>
              <a:rPr lang="nl-NL" baseline="0" dirty="0"/>
              <a:t> bevragen en antwoorden: (niet iedereen afgaan, dat gaat te lang duren)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Waarom kozen jullie voor deze workshop?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Wat maakt het thema motiveren voor jullie en jullie organisaties belangrijk / relevant?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 lopen jullie in jullie organisaties tegen aan?</a:t>
            </a:r>
          </a:p>
          <a:p>
            <a:pPr marL="171450" indent="-171450">
              <a:buFontTx/>
              <a:buChar char="-"/>
            </a:pPr>
            <a:endParaRPr lang="nl-NL" baseline="0" dirty="0"/>
          </a:p>
          <a:p>
            <a:pPr marL="171450" indent="-171450">
              <a:buFontTx/>
              <a:buChar char="-"/>
            </a:pPr>
            <a:r>
              <a:rPr lang="nl-NL" baseline="0" dirty="0"/>
              <a:t>--&gt; eventueel </a:t>
            </a:r>
            <a:r>
              <a:rPr lang="nl-NL" baseline="0" dirty="0" err="1"/>
              <a:t>oplijsten</a:t>
            </a:r>
            <a:r>
              <a:rPr lang="nl-NL" baseline="0" dirty="0"/>
              <a:t> op </a:t>
            </a:r>
            <a:r>
              <a:rPr lang="nl-NL" baseline="0" dirty="0" err="1"/>
              <a:t>flipchart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nl-NL" dirty="0"/>
              <a:t>Directe gedragsconsequenties:</a:t>
            </a:r>
            <a:r>
              <a:rPr lang="nl-NL" baseline="0" dirty="0"/>
              <a:t> 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psychologisch belonen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Positief corrigeren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Objectieve feedback</a:t>
            </a:r>
          </a:p>
          <a:p>
            <a:pPr marL="171450" indent="-171450">
              <a:buFont typeface="Arial" charset="0"/>
              <a:buChar char="•"/>
            </a:pPr>
            <a:endParaRPr lang="nl-NL" baseline="0" dirty="0"/>
          </a:p>
          <a:p>
            <a:pPr marL="0" indent="0">
              <a:buFont typeface="Arial" charset="0"/>
              <a:buNone/>
            </a:pPr>
            <a:r>
              <a:rPr lang="nl-NL" baseline="0" dirty="0"/>
              <a:t>Coachen van gedrag: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 coach als richtinggevende ( sturen en ontwikkelen)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Coach als ondersteuning ( motiveren en begeleiden)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Peer tot peer coaching</a:t>
            </a:r>
          </a:p>
          <a:p>
            <a:pPr marL="171450" indent="-171450">
              <a:buFont typeface="Arial" charset="0"/>
              <a:buChar char="•"/>
            </a:pPr>
            <a:endParaRPr lang="nl-NL" baseline="0" dirty="0"/>
          </a:p>
          <a:p>
            <a:pPr marL="0" indent="0">
              <a:buFont typeface="Arial" charset="0"/>
              <a:buNone/>
            </a:pPr>
            <a:r>
              <a:rPr lang="nl-NL" baseline="0" dirty="0" err="1"/>
              <a:t>Gedragsbe</a:t>
            </a:r>
            <a:r>
              <a:rPr lang="nl-BE" baseline="0" dirty="0"/>
              <a:t>ïnvloedende context: </a:t>
            </a:r>
          </a:p>
          <a:p>
            <a:pPr marL="171450" indent="-171450">
              <a:buFont typeface="Arial" charset="0"/>
              <a:buChar char="•"/>
            </a:pPr>
            <a:r>
              <a:rPr lang="nl-BE" baseline="0" dirty="0"/>
              <a:t>Fysieke context: orde en netheid,pbm’s,</a:t>
            </a:r>
            <a:r>
              <a:rPr lang="is-IS" baseline="0" dirty="0"/>
              <a:t>…</a:t>
            </a:r>
          </a:p>
          <a:p>
            <a:pPr marL="171450" indent="-171450">
              <a:buFont typeface="Arial" charset="0"/>
              <a:buChar char="•"/>
            </a:pPr>
            <a:r>
              <a:rPr lang="is-IS" baseline="0" dirty="0"/>
              <a:t>Organisatorisch: evaluatie, bonussystemen, aanspreekbaarheid HL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S</a:t>
            </a:r>
            <a:r>
              <a:rPr lang="is-IS" baseline="0" dirty="0"/>
              <a:t>ociale context: gedrag van formele en infomele leiders, gedrag van collega’s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95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nl-NL" dirty="0"/>
              <a:t>Directe gedragsconsequenties:</a:t>
            </a:r>
            <a:r>
              <a:rPr lang="nl-NL" baseline="0" dirty="0"/>
              <a:t> 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psychologisch belonen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Positief corrigeren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Objectieve feedback</a:t>
            </a:r>
          </a:p>
          <a:p>
            <a:pPr marL="171450" indent="-171450">
              <a:buFont typeface="Arial" charset="0"/>
              <a:buChar char="•"/>
            </a:pPr>
            <a:endParaRPr lang="nl-NL" baseline="0" dirty="0"/>
          </a:p>
          <a:p>
            <a:pPr marL="0" indent="0">
              <a:buFont typeface="Arial" charset="0"/>
              <a:buNone/>
            </a:pPr>
            <a:r>
              <a:rPr lang="nl-NL" baseline="0" dirty="0"/>
              <a:t>Coachen van gedrag: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 coach als richtinggevende ( sturen en ontwikkelen)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Coach als ondersteuning ( motiveren en begeleiden)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Peer tot peer coaching</a:t>
            </a:r>
          </a:p>
          <a:p>
            <a:pPr marL="171450" indent="-171450">
              <a:buFont typeface="Arial" charset="0"/>
              <a:buChar char="•"/>
            </a:pPr>
            <a:endParaRPr lang="nl-NL" baseline="0" dirty="0"/>
          </a:p>
          <a:p>
            <a:pPr marL="0" indent="0">
              <a:buFont typeface="Arial" charset="0"/>
              <a:buNone/>
            </a:pPr>
            <a:r>
              <a:rPr lang="nl-NL" baseline="0" dirty="0" err="1"/>
              <a:t>Gedragsbe</a:t>
            </a:r>
            <a:r>
              <a:rPr lang="nl-BE" baseline="0" dirty="0"/>
              <a:t>ïnvloedende context: </a:t>
            </a:r>
          </a:p>
          <a:p>
            <a:pPr marL="171450" indent="-171450">
              <a:buFont typeface="Arial" charset="0"/>
              <a:buChar char="•"/>
            </a:pPr>
            <a:r>
              <a:rPr lang="nl-BE" baseline="0" dirty="0"/>
              <a:t>Fysieke context: orde en netheid,pbm’s,</a:t>
            </a:r>
            <a:r>
              <a:rPr lang="is-IS" baseline="0" dirty="0"/>
              <a:t>…</a:t>
            </a:r>
          </a:p>
          <a:p>
            <a:pPr marL="171450" indent="-171450">
              <a:buFont typeface="Arial" charset="0"/>
              <a:buChar char="•"/>
            </a:pPr>
            <a:r>
              <a:rPr lang="is-IS" baseline="0" dirty="0"/>
              <a:t>Organisatorisch: evaluatie, bonussystemen, aanspreekbaarheid HL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S</a:t>
            </a:r>
            <a:r>
              <a:rPr lang="is-IS" baseline="0" dirty="0"/>
              <a:t>ociale context: gedrag van formele en infomele leiders, gedrag van collega’s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0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6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5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36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93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Plenair</a:t>
            </a:r>
            <a:r>
              <a:rPr lang="nl-NL" baseline="0" dirty="0"/>
              <a:t> bevragen en antwoorden: (niet iedereen afgaan, dat gaat te lang duren)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Waarom kozen jullie voor deze workshop?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Wat maakt het thema motiveren voor jullie en jullie organisaties belangrijk / relevant?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 lopen jullie in jullie organisaties tegen aan?</a:t>
            </a:r>
          </a:p>
          <a:p>
            <a:pPr marL="171450" indent="-171450">
              <a:buFontTx/>
              <a:buChar char="-"/>
            </a:pPr>
            <a:endParaRPr lang="nl-NL" baseline="0" dirty="0"/>
          </a:p>
          <a:p>
            <a:pPr marL="171450" indent="-171450">
              <a:buFontTx/>
              <a:buChar char="-"/>
            </a:pPr>
            <a:r>
              <a:rPr lang="nl-NL" baseline="0" dirty="0"/>
              <a:t>--&gt; eventueel </a:t>
            </a:r>
            <a:r>
              <a:rPr lang="nl-NL" baseline="0" dirty="0" err="1"/>
              <a:t>oplijsten</a:t>
            </a:r>
            <a:r>
              <a:rPr lang="nl-NL" baseline="0" dirty="0"/>
              <a:t> op </a:t>
            </a:r>
            <a:r>
              <a:rPr lang="nl-NL" baseline="0" dirty="0" err="1"/>
              <a:t>flipchart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58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Plenair</a:t>
            </a:r>
            <a:r>
              <a:rPr lang="nl-NL" baseline="0" dirty="0"/>
              <a:t> bevragen en antwoorden: (niet iedereen afgaan, dat gaat te lang duren)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Waarom kozen jullie voor deze workshop?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Wat maakt het thema motiveren voor jullie en jullie organisaties belangrijk / relevant?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 lopen jullie in jullie organisaties tegen aan?</a:t>
            </a:r>
          </a:p>
          <a:p>
            <a:pPr marL="171450" indent="-171450">
              <a:buFontTx/>
              <a:buChar char="-"/>
            </a:pPr>
            <a:endParaRPr lang="nl-NL" baseline="0" dirty="0"/>
          </a:p>
          <a:p>
            <a:pPr marL="171450" indent="-171450">
              <a:buFontTx/>
              <a:buChar char="-"/>
            </a:pPr>
            <a:r>
              <a:rPr lang="nl-NL" baseline="0" dirty="0"/>
              <a:t>--&gt; eventueel </a:t>
            </a:r>
            <a:r>
              <a:rPr lang="nl-NL" baseline="0" dirty="0" err="1"/>
              <a:t>oplijsten</a:t>
            </a:r>
            <a:r>
              <a:rPr lang="nl-NL" baseline="0" dirty="0"/>
              <a:t> op </a:t>
            </a:r>
            <a:r>
              <a:rPr lang="nl-NL" baseline="0" dirty="0" err="1"/>
              <a:t>flipchart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6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Plenair</a:t>
            </a:r>
            <a:r>
              <a:rPr lang="nl-NL" baseline="0" dirty="0"/>
              <a:t> bevragen en antwoorden: (niet iedereen afgaan, dat gaat te lang duren)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Waarom kozen jullie voor deze workshop?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Wat maakt het thema motiveren voor jullie en jullie organisaties belangrijk / relevant?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 lopen jullie in jullie organisaties tegen aan?</a:t>
            </a:r>
          </a:p>
          <a:p>
            <a:pPr marL="171450" indent="-171450">
              <a:buFontTx/>
              <a:buChar char="-"/>
            </a:pPr>
            <a:endParaRPr lang="nl-NL" baseline="0" dirty="0"/>
          </a:p>
          <a:p>
            <a:pPr marL="171450" indent="-171450">
              <a:buFontTx/>
              <a:buChar char="-"/>
            </a:pPr>
            <a:r>
              <a:rPr lang="nl-NL" baseline="0" dirty="0"/>
              <a:t>--&gt; eventueel </a:t>
            </a:r>
            <a:r>
              <a:rPr lang="nl-NL" baseline="0" dirty="0" err="1"/>
              <a:t>oplijsten</a:t>
            </a:r>
            <a:r>
              <a:rPr lang="nl-NL" baseline="0" dirty="0"/>
              <a:t> op </a:t>
            </a:r>
            <a:r>
              <a:rPr lang="nl-NL" baseline="0" dirty="0" err="1"/>
              <a:t>flipchart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07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Plenair</a:t>
            </a:r>
            <a:r>
              <a:rPr lang="nl-NL" baseline="0" dirty="0"/>
              <a:t> bevragen en antwoorden: (niet iedereen afgaan, dat gaat te lang duren)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Waarom kozen jullie voor deze workshop?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Wat maakt het thema motiveren voor jullie en jullie organisaties belangrijk / relevant?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 lopen jullie in jullie organisaties tegen aan?</a:t>
            </a:r>
          </a:p>
          <a:p>
            <a:pPr marL="171450" indent="-171450">
              <a:buFontTx/>
              <a:buChar char="-"/>
            </a:pPr>
            <a:endParaRPr lang="nl-NL" baseline="0" dirty="0"/>
          </a:p>
          <a:p>
            <a:pPr marL="171450" indent="-171450">
              <a:buFontTx/>
              <a:buChar char="-"/>
            </a:pPr>
            <a:r>
              <a:rPr lang="nl-NL" baseline="0" dirty="0"/>
              <a:t>--&gt; eventueel </a:t>
            </a:r>
            <a:r>
              <a:rPr lang="nl-NL" baseline="0" dirty="0" err="1"/>
              <a:t>oplijsten</a:t>
            </a:r>
            <a:r>
              <a:rPr lang="nl-NL" baseline="0" dirty="0"/>
              <a:t> op </a:t>
            </a:r>
            <a:r>
              <a:rPr lang="nl-NL" baseline="0" dirty="0" err="1"/>
              <a:t>flipchart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2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Plenair</a:t>
            </a:r>
            <a:r>
              <a:rPr lang="nl-NL" baseline="0" dirty="0"/>
              <a:t> bevragen en antwoorden: (niet iedereen afgaan, dat gaat te lang duren)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Waarom kozen jullie voor deze workshop?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Wat maakt het thema motiveren voor jullie en jullie organisaties belangrijk / relevant?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 lopen jullie in jullie organisaties tegen aan?</a:t>
            </a:r>
          </a:p>
          <a:p>
            <a:pPr marL="171450" indent="-171450">
              <a:buFontTx/>
              <a:buChar char="-"/>
            </a:pPr>
            <a:endParaRPr lang="nl-NL" baseline="0" dirty="0"/>
          </a:p>
          <a:p>
            <a:pPr marL="171450" indent="-171450">
              <a:buFontTx/>
              <a:buChar char="-"/>
            </a:pPr>
            <a:r>
              <a:rPr lang="nl-NL" baseline="0" dirty="0"/>
              <a:t>--&gt; eventueel </a:t>
            </a:r>
            <a:r>
              <a:rPr lang="nl-NL" baseline="0" dirty="0" err="1"/>
              <a:t>oplijsten</a:t>
            </a:r>
            <a:r>
              <a:rPr lang="nl-NL" baseline="0" dirty="0"/>
              <a:t> op </a:t>
            </a:r>
            <a:r>
              <a:rPr lang="nl-NL" baseline="0" dirty="0" err="1"/>
              <a:t>flipchart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2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Plenair</a:t>
            </a:r>
            <a:r>
              <a:rPr lang="nl-NL" baseline="0" dirty="0"/>
              <a:t> bevragen en antwoorden: (niet iedereen afgaan, dat gaat te lang duren)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Waarom kozen jullie voor deze workshop?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Wat maakt het thema motiveren voor jullie en jullie organisaties belangrijk / relevant?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Waar lopen jullie in jullie organisaties tegen aan?</a:t>
            </a:r>
          </a:p>
          <a:p>
            <a:pPr marL="171450" indent="-171450">
              <a:buFontTx/>
              <a:buChar char="-"/>
            </a:pPr>
            <a:endParaRPr lang="nl-NL" baseline="0" dirty="0"/>
          </a:p>
          <a:p>
            <a:pPr marL="171450" indent="-171450">
              <a:buFontTx/>
              <a:buChar char="-"/>
            </a:pPr>
            <a:r>
              <a:rPr lang="nl-NL" baseline="0" dirty="0"/>
              <a:t>--&gt; eventueel </a:t>
            </a:r>
            <a:r>
              <a:rPr lang="nl-NL" baseline="0" dirty="0" err="1"/>
              <a:t>oplijsten</a:t>
            </a:r>
            <a:r>
              <a:rPr lang="nl-NL" baseline="0" dirty="0"/>
              <a:t> op </a:t>
            </a:r>
            <a:r>
              <a:rPr lang="nl-NL" baseline="0" dirty="0" err="1"/>
              <a:t>flipchart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065-562D-4A4A-A927-756E2C5551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0"/>
          <a:stretch/>
        </p:blipFill>
        <p:spPr>
          <a:xfrm>
            <a:off x="-1" y="1290919"/>
            <a:ext cx="3870867" cy="478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2745" y="3761654"/>
            <a:ext cx="5053352" cy="594018"/>
          </a:xfrm>
        </p:spPr>
        <p:txBody>
          <a:bodyPr lIns="0" rIns="0" anchor="t">
            <a:noAutofit/>
          </a:bodyPr>
          <a:lstStyle>
            <a:lvl1pPr algn="l">
              <a:defRPr sz="2800" b="0">
                <a:latin typeface="Museo Sans 700" panose="02000000000000000000" pitchFamily="50" charset="0"/>
                <a:ea typeface="Museo Sans 700" panose="02000000000000000000" pitchFamily="50" charset="0"/>
                <a:cs typeface="Museo Sans 700" panose="02000000000000000000" pitchFamily="50" charset="0"/>
              </a:defRPr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2745" y="4355672"/>
            <a:ext cx="5053352" cy="713745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200">
                <a:latin typeface="Museo Sans 500" panose="02000000000000000000" pitchFamily="50" charset="0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BE"/>
              <a:t>Klik om de ondertitelstijl van het model te bewerken</a:t>
            </a:r>
            <a:endParaRPr lang="en-US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62745" y="5069417"/>
            <a:ext cx="5053352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 b="0" i="0">
                <a:solidFill>
                  <a:schemeClr val="tx1">
                    <a:tint val="75000"/>
                  </a:schemeClr>
                </a:solidFill>
                <a:latin typeface="Museo Sans 500"/>
                <a:cs typeface="Museo Sans 500"/>
              </a:defRPr>
            </a:lvl1pPr>
          </a:lstStyle>
          <a:p>
            <a:endParaRPr lang="nl-NL" dirty="0"/>
          </a:p>
        </p:txBody>
      </p:sp>
      <p:sp>
        <p:nvSpPr>
          <p:cNvPr id="4" name="Rechthoek 3"/>
          <p:cNvSpPr/>
          <p:nvPr userDrawn="1"/>
        </p:nvSpPr>
        <p:spPr>
          <a:xfrm>
            <a:off x="5882301" y="6307667"/>
            <a:ext cx="2923032" cy="137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59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5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56" y="1652155"/>
            <a:ext cx="4859487" cy="3934358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-3" y="5320145"/>
            <a:ext cx="2878285" cy="1041418"/>
          </a:xfrm>
        </p:spPr>
        <p:txBody>
          <a:bodyPr lIns="108000" rIns="0" anchor="b" anchorCtr="0">
            <a:noAutofit/>
          </a:bodyPr>
          <a:lstStyle>
            <a:lvl1pPr marL="0" indent="0" algn="r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-3" y="6361564"/>
            <a:ext cx="28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0" y="2621910"/>
            <a:ext cx="1828800" cy="1325563"/>
          </a:xfrm>
        </p:spPr>
        <p:txBody>
          <a:bodyPr anchor="ctr">
            <a:noAutofit/>
          </a:bodyPr>
          <a:lstStyle>
            <a:lvl1pPr algn="ctr">
              <a:defRPr sz="5400" b="0" i="0">
                <a:solidFill>
                  <a:schemeClr val="accent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142255" y="2150483"/>
            <a:ext cx="1440000" cy="1440000"/>
          </a:xfrm>
        </p:spPr>
        <p:txBody>
          <a:bodyPr lIns="360000" rIns="180000" anchor="ctr">
            <a:normAutofit/>
          </a:bodyPr>
          <a:lstStyle>
            <a:lvl1pPr marL="0" indent="0">
              <a:lnSpc>
                <a:spcPct val="150000"/>
              </a:lnSpc>
              <a:spcBef>
                <a:spcPts val="300"/>
              </a:spcBef>
              <a:buNone/>
              <a:defRPr sz="1200" b="0" i="0">
                <a:solidFill>
                  <a:schemeClr val="accent1"/>
                </a:solidFill>
                <a:latin typeface="Museo Sans 700" panose="02000000000000000000" pitchFamily="50" charset="0"/>
                <a:ea typeface="Museo Sans 700" panose="02000000000000000000" pitchFamily="50" charset="0"/>
                <a:cs typeface="Museo Sans 700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2691678" y="3947473"/>
            <a:ext cx="1440000" cy="1440000"/>
          </a:xfrm>
        </p:spPr>
        <p:txBody>
          <a:bodyPr lIns="360000" rIns="180000" anchor="ctr">
            <a:normAutofit/>
          </a:bodyPr>
          <a:lstStyle>
            <a:lvl1pPr marL="0" indent="0">
              <a:lnSpc>
                <a:spcPct val="150000"/>
              </a:lnSpc>
              <a:spcBef>
                <a:spcPts val="300"/>
              </a:spcBef>
              <a:buNone/>
              <a:defRPr sz="1200" b="0" i="0">
                <a:solidFill>
                  <a:schemeClr val="accent1"/>
                </a:solidFill>
                <a:latin typeface="Museo Sans 700" panose="02000000000000000000" pitchFamily="50" charset="0"/>
                <a:ea typeface="Museo Sans 700" panose="02000000000000000000" pitchFamily="50" charset="0"/>
                <a:cs typeface="Museo Sans 700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681100" y="4085279"/>
            <a:ext cx="1440000" cy="1440000"/>
          </a:xfrm>
        </p:spPr>
        <p:txBody>
          <a:bodyPr lIns="360000" rIns="180000" anchor="ctr">
            <a:normAutofit/>
          </a:bodyPr>
          <a:lstStyle>
            <a:lvl1pPr marL="0" indent="0">
              <a:lnSpc>
                <a:spcPct val="150000"/>
              </a:lnSpc>
              <a:spcBef>
                <a:spcPts val="300"/>
              </a:spcBef>
              <a:buNone/>
              <a:defRPr sz="1200" b="0" i="0">
                <a:solidFill>
                  <a:schemeClr val="accent1"/>
                </a:solidFill>
                <a:latin typeface="Museo Sans 700" panose="02000000000000000000" pitchFamily="50" charset="0"/>
                <a:ea typeface="Museo Sans 700" panose="02000000000000000000" pitchFamily="50" charset="0"/>
                <a:cs typeface="Museo Sans 700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3878403" y="856323"/>
            <a:ext cx="1440000" cy="1440000"/>
          </a:xfrm>
        </p:spPr>
        <p:txBody>
          <a:bodyPr lIns="360000" rIns="180000" anchor="ctr">
            <a:normAutofit/>
          </a:bodyPr>
          <a:lstStyle>
            <a:lvl1pPr marL="0" indent="0">
              <a:lnSpc>
                <a:spcPct val="150000"/>
              </a:lnSpc>
              <a:spcBef>
                <a:spcPts val="300"/>
              </a:spcBef>
              <a:buNone/>
              <a:defRPr sz="1200" b="0" i="0">
                <a:solidFill>
                  <a:schemeClr val="accent1"/>
                </a:solidFill>
                <a:latin typeface="Museo Sans 700" panose="02000000000000000000" pitchFamily="50" charset="0"/>
                <a:ea typeface="Museo Sans 700" panose="02000000000000000000" pitchFamily="50" charset="0"/>
                <a:cs typeface="Museo Sans 700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555670" y="2150483"/>
            <a:ext cx="1440000" cy="1440000"/>
          </a:xfrm>
        </p:spPr>
        <p:txBody>
          <a:bodyPr lIns="360000" rIns="180000" anchor="ctr">
            <a:normAutofit/>
          </a:bodyPr>
          <a:lstStyle>
            <a:lvl1pPr marL="0" indent="0">
              <a:lnSpc>
                <a:spcPct val="150000"/>
              </a:lnSpc>
              <a:spcBef>
                <a:spcPts val="300"/>
              </a:spcBef>
              <a:buNone/>
              <a:defRPr sz="1200" b="0" i="0">
                <a:solidFill>
                  <a:schemeClr val="accent1"/>
                </a:solidFill>
                <a:latin typeface="Museo Sans 700" panose="02000000000000000000" pitchFamily="50" charset="0"/>
                <a:ea typeface="Museo Sans 700" panose="02000000000000000000" pitchFamily="50" charset="0"/>
                <a:cs typeface="Museo Sans 700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3373" y="285750"/>
            <a:ext cx="935996" cy="36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accent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274599" y="285750"/>
            <a:ext cx="2520000" cy="360000"/>
          </a:xfrm>
        </p:spPr>
        <p:txBody>
          <a:bodyPr lIns="3600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tx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11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1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42163" y="2525712"/>
            <a:ext cx="3960000" cy="1204623"/>
          </a:xfrm>
        </p:spPr>
        <p:txBody>
          <a:bodyPr lIns="0" rIns="72000" anchor="b" anchorCtr="0">
            <a:noAutofit/>
          </a:bodyPr>
          <a:lstStyle>
            <a:lvl1pPr marL="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842163" y="3709554"/>
            <a:ext cx="4301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838031" y="4026769"/>
            <a:ext cx="3960000" cy="2160000"/>
          </a:xfrm>
        </p:spPr>
        <p:txBody>
          <a:bodyPr lIns="0" tIns="0" rIns="72000" anchor="t" anchorCtr="0">
            <a:noAutofit/>
          </a:bodyPr>
          <a:lstStyle>
            <a:lvl1pPr marL="185738" indent="-185738">
              <a:lnSpc>
                <a:spcPct val="100000"/>
              </a:lnSpc>
              <a:spcBef>
                <a:spcPts val="300"/>
              </a:spcBef>
              <a:buFont typeface="Arial" charset="0"/>
              <a:buChar char="•"/>
              <a:tabLst/>
              <a:defRPr sz="14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Font typeface="Arial" charset="0"/>
              <a:buNone/>
              <a:tabLst/>
              <a:defRPr sz="1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3373" y="285750"/>
            <a:ext cx="935996" cy="36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accent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274599" y="285750"/>
            <a:ext cx="2520000" cy="360000"/>
          </a:xfrm>
        </p:spPr>
        <p:txBody>
          <a:bodyPr lIns="3600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tx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267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3373" y="285750"/>
            <a:ext cx="935996" cy="36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accent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274599" y="285750"/>
            <a:ext cx="2520000" cy="360000"/>
          </a:xfrm>
        </p:spPr>
        <p:txBody>
          <a:bodyPr lIns="3600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tx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58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20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+TEKST+xtra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42163" y="3200399"/>
            <a:ext cx="3960000" cy="529935"/>
          </a:xfrm>
        </p:spPr>
        <p:txBody>
          <a:bodyPr lIns="0" rIns="72000" anchor="b" anchorCtr="0">
            <a:noAutofit/>
          </a:bodyPr>
          <a:lstStyle>
            <a:lvl1pPr marL="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842163" y="3709554"/>
            <a:ext cx="4301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838031" y="3857276"/>
            <a:ext cx="3960000" cy="2329493"/>
          </a:xfrm>
        </p:spPr>
        <p:txBody>
          <a:bodyPr lIns="0" tIns="0" rIns="72000" anchor="t" anchorCtr="0">
            <a:no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latin typeface="+mn-lt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838031" y="2562075"/>
            <a:ext cx="3960000" cy="347380"/>
          </a:xfrm>
        </p:spPr>
        <p:txBody>
          <a:bodyPr lIns="0" rIns="72000" anchor="t" anchorCtr="0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+mn-lt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9"/>
          </p:nvPr>
        </p:nvSpPr>
        <p:spPr>
          <a:xfrm>
            <a:off x="962223" y="2356149"/>
            <a:ext cx="2988000" cy="2988000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Museo Sans 300" charset="0"/>
                <a:ea typeface="Museo Sans 300" charset="0"/>
                <a:cs typeface="Museo Sans 300" charset="0"/>
              </a:defRPr>
            </a:lvl1pPr>
          </a:lstStyle>
          <a:p>
            <a:r>
              <a:rPr lang="nl-BE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474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98088"/>
            <a:ext cx="2888484" cy="566374"/>
          </a:xfrm>
        </p:spPr>
        <p:txBody>
          <a:bodyPr rIns="0" anchor="b" anchorCtr="0">
            <a:noAutofit/>
          </a:bodyPr>
          <a:lstStyle>
            <a:lvl1pPr marL="0" indent="0" algn="r">
              <a:buFont typeface="Arial" charset="0"/>
              <a:buNone/>
              <a:defRPr sz="2200">
                <a:latin typeface="+mn-lt"/>
                <a:ea typeface="Museo Sans 500" charset="0"/>
                <a:cs typeface="Museo Sans 500" charset="0"/>
              </a:defRPr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0" y="759266"/>
            <a:ext cx="2899301" cy="104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25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Matexpo : Gedrag de zwakke schakel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EC97FE-C772-2D45-B2AA-9F23490E5A8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32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3373" y="285750"/>
            <a:ext cx="935996" cy="36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accent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274599" y="285750"/>
            <a:ext cx="2520000" cy="360000"/>
          </a:xfrm>
        </p:spPr>
        <p:txBody>
          <a:bodyPr lIns="3600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tx1"/>
                </a:solidFill>
                <a:latin typeface="+mj-lt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6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42163" y="3200399"/>
            <a:ext cx="3960000" cy="529935"/>
          </a:xfrm>
        </p:spPr>
        <p:txBody>
          <a:bodyPr lIns="0" rIns="72000" anchor="b" anchorCtr="0">
            <a:noAutofit/>
          </a:bodyPr>
          <a:lstStyle>
            <a:lvl1pPr marL="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842163" y="3709554"/>
            <a:ext cx="4301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838031" y="3857276"/>
            <a:ext cx="3960000" cy="2329493"/>
          </a:xfrm>
        </p:spPr>
        <p:txBody>
          <a:bodyPr lIns="0" tIns="0" rIns="72000" anchor="t" anchorCtr="0">
            <a:no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838031" y="2562075"/>
            <a:ext cx="3960000" cy="347380"/>
          </a:xfrm>
        </p:spPr>
        <p:txBody>
          <a:bodyPr lIns="0" rIns="72000" anchor="t" anchorCtr="0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9"/>
          </p:nvPr>
        </p:nvSpPr>
        <p:spPr>
          <a:xfrm>
            <a:off x="962223" y="2356149"/>
            <a:ext cx="2988000" cy="2988000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Museo Sans 300" charset="0"/>
                <a:ea typeface="Museo Sans 300" charset="0"/>
                <a:cs typeface="Museo Sans 300" charset="0"/>
              </a:defRPr>
            </a:lvl1pPr>
          </a:lstStyle>
          <a:p>
            <a:r>
              <a:rPr lang="nl-BE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16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34145"/>
            <a:ext cx="3917373" cy="665019"/>
          </a:xfrm>
        </p:spPr>
        <p:txBody>
          <a:bodyPr rIns="0" anchor="b">
            <a:normAutofit/>
          </a:bodyPr>
          <a:lstStyle>
            <a:lvl1pPr algn="r">
              <a:defRPr sz="1800"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9" b="64157"/>
          <a:stretch/>
        </p:blipFill>
        <p:spPr>
          <a:xfrm>
            <a:off x="-10391" y="1694325"/>
            <a:ext cx="2613765" cy="13917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764" y="3699164"/>
            <a:ext cx="3924000" cy="18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3373" y="285750"/>
            <a:ext cx="935996" cy="36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accent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274599" y="285750"/>
            <a:ext cx="2520000" cy="360000"/>
          </a:xfrm>
        </p:spPr>
        <p:txBody>
          <a:bodyPr lIns="3600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tx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473146" y="3605645"/>
            <a:ext cx="4324885" cy="2523306"/>
          </a:xfrm>
        </p:spPr>
        <p:txBody>
          <a:bodyPr lIns="0" tIns="0" rIns="36000" bIns="36000"/>
          <a:lstStyle>
            <a:lvl1pPr marL="319088" indent="-319088">
              <a:buClr>
                <a:schemeClr val="accent1"/>
              </a:buClr>
              <a:buFont typeface="+mj-lt"/>
              <a:buAutoNum type="arabicPeriod"/>
              <a:tabLst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628650" indent="-309563">
              <a:spcBef>
                <a:spcPts val="300"/>
              </a:spcBef>
              <a:buClr>
                <a:schemeClr val="accent1"/>
              </a:buClr>
              <a:buFont typeface="+mj-lt"/>
              <a:buAutoNum type="arabicPeriod"/>
              <a:tabLst/>
              <a:defRPr sz="2000" b="0" i="0">
                <a:latin typeface="Museo Sans 500" charset="0"/>
                <a:ea typeface="Museo Sans 500" charset="0"/>
                <a:cs typeface="Museo Sans 500" charset="0"/>
              </a:defRPr>
            </a:lvl2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92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igh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382345"/>
            <a:ext cx="4226031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  <a:ea typeface="Museo Sans 500" charset="0"/>
                <a:cs typeface="Museo Sans 50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  <a:ea typeface="Museo Sans 500" charset="0"/>
                <a:cs typeface="Museo Sans 50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42163" y="2525712"/>
            <a:ext cx="3960000" cy="1204623"/>
          </a:xfrm>
        </p:spPr>
        <p:txBody>
          <a:bodyPr lIns="0" rIns="72000" anchor="b" anchorCtr="0">
            <a:noAutofit/>
          </a:bodyPr>
          <a:lstStyle>
            <a:lvl1pPr marL="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842163" y="3709554"/>
            <a:ext cx="4301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0" y="1506769"/>
            <a:ext cx="4680000" cy="4680000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r>
              <a:rPr lang="nl-BE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838031" y="4026769"/>
            <a:ext cx="3960000" cy="2160000"/>
          </a:xfrm>
        </p:spPr>
        <p:txBody>
          <a:bodyPr lIns="0" tIns="0" rIns="72000" anchor="t" anchorCtr="0">
            <a:noAutofit/>
          </a:bodyPr>
          <a:lstStyle>
            <a:lvl1pPr marL="185738" indent="-185738">
              <a:lnSpc>
                <a:spcPct val="100000"/>
              </a:lnSpc>
              <a:spcBef>
                <a:spcPts val="300"/>
              </a:spcBef>
              <a:buFont typeface="Arial" charset="0"/>
              <a:buChar char="•"/>
              <a:tabLst/>
              <a:defRPr sz="14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Font typeface="Arial" charset="0"/>
              <a:buNone/>
              <a:tabLst/>
              <a:defRPr sz="1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3373" y="285750"/>
            <a:ext cx="935996" cy="36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accent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274599" y="285750"/>
            <a:ext cx="2520000" cy="360000"/>
          </a:xfrm>
        </p:spPr>
        <p:txBody>
          <a:bodyPr lIns="3600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tx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382345"/>
            <a:ext cx="422603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57EB-EB92-BF4C-AB1A-EEBE27273E1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9" b="64157"/>
          <a:stretch/>
        </p:blipFill>
        <p:spPr>
          <a:xfrm>
            <a:off x="-10391" y="1268294"/>
            <a:ext cx="2613765" cy="13917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8295" y="2849358"/>
            <a:ext cx="6840000" cy="360000"/>
          </a:xfrm>
        </p:spPr>
        <p:txBody>
          <a:bodyPr lIns="0" anchor="t" anchorCtr="0">
            <a:normAutofit/>
          </a:bodyPr>
          <a:lstStyle>
            <a:lvl1pPr>
              <a:defRPr sz="1600">
                <a:latin typeface="Museo Sans 500" panose="02000000000000000000" pitchFamily="50" charset="0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947863" y="3305791"/>
            <a:ext cx="6840000" cy="2880000"/>
          </a:xfrm>
        </p:spPr>
        <p:txBody>
          <a:bodyPr lIns="0" tIns="0">
            <a:normAutofit/>
          </a:bodyPr>
          <a:lstStyle>
            <a:lvl1pPr marL="171450" indent="-17145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Font typeface="Arial"/>
              <a:buChar char="•"/>
              <a:defRPr sz="1400" b="0" i="0">
                <a:latin typeface="Museo Sans 300" charset="0"/>
                <a:ea typeface="Museo Sans 300" charset="0"/>
                <a:cs typeface="Museo Sans 300" charset="0"/>
              </a:defRPr>
            </a:lvl1pPr>
            <a:lvl2pPr marL="742950" indent="-285750">
              <a:buClr>
                <a:schemeClr val="accent1"/>
              </a:buClr>
              <a:buFont typeface="Arial" charset="0"/>
              <a:buChar char="•"/>
              <a:defRPr sz="1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3373" y="285750"/>
            <a:ext cx="935996" cy="36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accent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274599" y="285750"/>
            <a:ext cx="2520000" cy="360000"/>
          </a:xfrm>
        </p:spPr>
        <p:txBody>
          <a:bodyPr lIns="3600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tx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618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D-Br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fgeronde rechthoek 9"/>
          <p:cNvSpPr/>
          <p:nvPr userDrawn="1"/>
        </p:nvSpPr>
        <p:spPr>
          <a:xfrm>
            <a:off x="820278" y="1696291"/>
            <a:ext cx="2521180" cy="1461600"/>
          </a:xfrm>
          <a:prstGeom prst="roundRect">
            <a:avLst/>
          </a:prstGeom>
          <a:noFill/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95" y="2194664"/>
            <a:ext cx="2651446" cy="273024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402000" y="2826544"/>
            <a:ext cx="2340000" cy="120491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30000"/>
              </a:lnSpc>
              <a:buNone/>
              <a:defRPr sz="2000">
                <a:latin typeface="Museo Sans 700" panose="02000000000000000000" pitchFamily="50" charset="0"/>
                <a:ea typeface="Museo Sans 700" panose="02000000000000000000" pitchFamily="50" charset="0"/>
                <a:cs typeface="Museo Sans 700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</p:txBody>
      </p:sp>
      <p:sp>
        <p:nvSpPr>
          <p:cNvPr id="21" name="Tijdelijke aanduiding voor tekst 19"/>
          <p:cNvSpPr>
            <a:spLocks noGrp="1"/>
          </p:cNvSpPr>
          <p:nvPr>
            <p:ph type="body" sz="quarter" idx="15"/>
          </p:nvPr>
        </p:nvSpPr>
        <p:spPr>
          <a:xfrm>
            <a:off x="820508" y="1696291"/>
            <a:ext cx="2520950" cy="1449163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lIns="108000" tIns="72000" rIns="108000" bIns="72000" anchor="t" anchorCtr="0">
            <a:noAutofit/>
          </a:bodyPr>
          <a:lstStyle>
            <a:lvl1pPr marL="0" indent="0" algn="l">
              <a:spcBef>
                <a:spcPts val="300"/>
              </a:spcBef>
              <a:buNone/>
              <a:defRPr sz="1000" b="0" i="0">
                <a:latin typeface="Museo Sans 500"/>
                <a:cs typeface="Museo Sans 500"/>
              </a:defRPr>
            </a:lvl1pPr>
            <a:lvl2pPr marL="457200" indent="0">
              <a:buNone/>
              <a:defRPr sz="1000" b="0" i="0">
                <a:latin typeface="Museo Sans 500"/>
                <a:cs typeface="Museo Sans 500"/>
              </a:defRPr>
            </a:lvl2pPr>
            <a:lvl3pPr marL="914400" indent="0">
              <a:buNone/>
              <a:defRPr sz="1000" b="0" i="0">
                <a:latin typeface="Museo Sans 500"/>
                <a:cs typeface="Museo Sans 500"/>
              </a:defRPr>
            </a:lvl3pPr>
            <a:lvl4pPr marL="1371600" indent="0">
              <a:buNone/>
              <a:defRPr sz="1000" b="0" i="0">
                <a:latin typeface="Museo Sans 500"/>
                <a:cs typeface="Museo Sans 500"/>
              </a:defRPr>
            </a:lvl4pPr>
            <a:lvl5pPr marL="1828800" indent="0">
              <a:buNone/>
              <a:defRPr sz="1000" b="0" i="0">
                <a:latin typeface="Museo Sans 500"/>
                <a:cs typeface="Museo Sans 50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9" name="Afgeronde rechthoek 18"/>
          <p:cNvSpPr/>
          <p:nvPr userDrawn="1"/>
        </p:nvSpPr>
        <p:spPr>
          <a:xfrm>
            <a:off x="820048" y="4031456"/>
            <a:ext cx="2521180" cy="1461600"/>
          </a:xfrm>
          <a:prstGeom prst="round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ijdelijke aanduiding voor tekst 19"/>
          <p:cNvSpPr>
            <a:spLocks noGrp="1"/>
          </p:cNvSpPr>
          <p:nvPr>
            <p:ph type="body" sz="quarter" idx="22"/>
          </p:nvPr>
        </p:nvSpPr>
        <p:spPr>
          <a:xfrm>
            <a:off x="820278" y="4031456"/>
            <a:ext cx="2520950" cy="1449163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lIns="108000" tIns="72000" rIns="108000" bIns="72000" anchor="t" anchorCtr="0">
            <a:noAutofit/>
          </a:bodyPr>
          <a:lstStyle>
            <a:lvl1pPr marL="0" indent="0" algn="l">
              <a:spcBef>
                <a:spcPts val="300"/>
              </a:spcBef>
              <a:buNone/>
              <a:defRPr sz="1000" b="0" i="0">
                <a:latin typeface="Museo Sans 500"/>
                <a:cs typeface="Museo Sans 500"/>
              </a:defRPr>
            </a:lvl1pPr>
            <a:lvl2pPr marL="457200" indent="0">
              <a:buNone/>
              <a:defRPr sz="1000" b="0" i="0">
                <a:latin typeface="Museo Sans 500"/>
                <a:cs typeface="Museo Sans 500"/>
              </a:defRPr>
            </a:lvl2pPr>
            <a:lvl3pPr marL="914400" indent="0">
              <a:buNone/>
              <a:defRPr sz="1000" b="0" i="0">
                <a:latin typeface="Museo Sans 500"/>
                <a:cs typeface="Museo Sans 500"/>
              </a:defRPr>
            </a:lvl3pPr>
            <a:lvl4pPr marL="1371600" indent="0">
              <a:buNone/>
              <a:defRPr sz="1000" b="0" i="0">
                <a:latin typeface="Museo Sans 500"/>
                <a:cs typeface="Museo Sans 500"/>
              </a:defRPr>
            </a:lvl4pPr>
            <a:lvl5pPr marL="1828800" indent="0">
              <a:buNone/>
              <a:defRPr sz="1000" b="0" i="0">
                <a:latin typeface="Museo Sans 500"/>
                <a:cs typeface="Museo Sans 50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25" name="Afgeronde rechthoek 24"/>
          <p:cNvSpPr/>
          <p:nvPr userDrawn="1"/>
        </p:nvSpPr>
        <p:spPr>
          <a:xfrm>
            <a:off x="5801362" y="4031456"/>
            <a:ext cx="2521180" cy="1461600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ijdelijke aanduiding voor tekst 19"/>
          <p:cNvSpPr>
            <a:spLocks noGrp="1"/>
          </p:cNvSpPr>
          <p:nvPr>
            <p:ph type="body" sz="quarter" idx="23"/>
          </p:nvPr>
        </p:nvSpPr>
        <p:spPr>
          <a:xfrm>
            <a:off x="5801592" y="4031456"/>
            <a:ext cx="2520950" cy="1449163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lIns="108000" tIns="72000" rIns="108000" bIns="72000" anchor="t" anchorCtr="0">
            <a:noAutofit/>
          </a:bodyPr>
          <a:lstStyle>
            <a:lvl1pPr marL="0" indent="0" algn="l">
              <a:spcBef>
                <a:spcPts val="300"/>
              </a:spcBef>
              <a:buNone/>
              <a:defRPr sz="1000" b="0" i="0">
                <a:latin typeface="Museo Sans 500"/>
                <a:cs typeface="Museo Sans 500"/>
              </a:defRPr>
            </a:lvl1pPr>
            <a:lvl2pPr marL="457200" indent="0">
              <a:buNone/>
              <a:defRPr sz="1000" b="0" i="0">
                <a:latin typeface="Museo Sans 500"/>
                <a:cs typeface="Museo Sans 500"/>
              </a:defRPr>
            </a:lvl2pPr>
            <a:lvl3pPr marL="914400" indent="0">
              <a:buNone/>
              <a:defRPr sz="1000" b="0" i="0">
                <a:latin typeface="Museo Sans 500"/>
                <a:cs typeface="Museo Sans 500"/>
              </a:defRPr>
            </a:lvl3pPr>
            <a:lvl4pPr marL="1371600" indent="0">
              <a:buNone/>
              <a:defRPr sz="1000" b="0" i="0">
                <a:latin typeface="Museo Sans 500"/>
                <a:cs typeface="Museo Sans 500"/>
              </a:defRPr>
            </a:lvl4pPr>
            <a:lvl5pPr marL="1828800" indent="0">
              <a:buNone/>
              <a:defRPr sz="1000" b="0" i="0">
                <a:latin typeface="Museo Sans 500"/>
                <a:cs typeface="Museo Sans 50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27" name="Afgeronde rechthoek 26"/>
          <p:cNvSpPr/>
          <p:nvPr userDrawn="1"/>
        </p:nvSpPr>
        <p:spPr>
          <a:xfrm>
            <a:off x="5801132" y="1696291"/>
            <a:ext cx="2521180" cy="1461600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ijdelijke aanduiding voor tekst 19"/>
          <p:cNvSpPr>
            <a:spLocks noGrp="1"/>
          </p:cNvSpPr>
          <p:nvPr>
            <p:ph type="body" sz="quarter" idx="24"/>
          </p:nvPr>
        </p:nvSpPr>
        <p:spPr>
          <a:xfrm>
            <a:off x="5801362" y="1696291"/>
            <a:ext cx="2520950" cy="1449163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lIns="108000" tIns="72000" rIns="108000" bIns="72000" anchor="t" anchorCtr="0">
            <a:noAutofit/>
          </a:bodyPr>
          <a:lstStyle>
            <a:lvl1pPr marL="0" indent="0" algn="l">
              <a:spcBef>
                <a:spcPts val="300"/>
              </a:spcBef>
              <a:buNone/>
              <a:defRPr sz="1000" b="0" i="0">
                <a:latin typeface="Museo Sans 500"/>
                <a:cs typeface="Museo Sans 500"/>
              </a:defRPr>
            </a:lvl1pPr>
            <a:lvl2pPr marL="457200" indent="0">
              <a:buNone/>
              <a:defRPr sz="1000" b="0" i="0">
                <a:latin typeface="Museo Sans 500"/>
                <a:cs typeface="Museo Sans 500"/>
              </a:defRPr>
            </a:lvl2pPr>
            <a:lvl3pPr marL="914400" indent="0">
              <a:buNone/>
              <a:defRPr sz="1000" b="0" i="0">
                <a:latin typeface="Museo Sans 500"/>
                <a:cs typeface="Museo Sans 500"/>
              </a:defRPr>
            </a:lvl3pPr>
            <a:lvl4pPr marL="1371600" indent="0">
              <a:buNone/>
              <a:defRPr sz="1000" b="0" i="0">
                <a:latin typeface="Museo Sans 500"/>
                <a:cs typeface="Museo Sans 500"/>
              </a:defRPr>
            </a:lvl4pPr>
            <a:lvl5pPr marL="1828800" indent="0">
              <a:buNone/>
              <a:defRPr sz="1000" b="0" i="0">
                <a:latin typeface="Museo Sans 500"/>
                <a:cs typeface="Museo Sans 50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33" name="Title 6"/>
          <p:cNvSpPr>
            <a:spLocks noGrp="1"/>
          </p:cNvSpPr>
          <p:nvPr>
            <p:ph type="title"/>
          </p:nvPr>
        </p:nvSpPr>
        <p:spPr>
          <a:xfrm>
            <a:off x="0" y="198088"/>
            <a:ext cx="2888484" cy="566374"/>
          </a:xfrm>
        </p:spPr>
        <p:txBody>
          <a:bodyPr rIns="0" anchor="b" anchorCtr="0">
            <a:noAutofit/>
          </a:bodyPr>
          <a:lstStyle>
            <a:lvl1pPr marL="0" indent="0" algn="r">
              <a:buFont typeface="Arial" charset="0"/>
              <a:buNone/>
              <a:defRPr sz="2200"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cxnSp>
        <p:nvCxnSpPr>
          <p:cNvPr id="34" name="Straight Connector 28"/>
          <p:cNvCxnSpPr/>
          <p:nvPr userDrawn="1"/>
        </p:nvCxnSpPr>
        <p:spPr>
          <a:xfrm>
            <a:off x="0" y="759266"/>
            <a:ext cx="2899301" cy="104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2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72" y="1815586"/>
            <a:ext cx="4741713" cy="366808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28675" y="2025650"/>
            <a:ext cx="1224000" cy="252000"/>
          </a:xfrm>
          <a:ln w="9525">
            <a:solidFill>
              <a:schemeClr val="accent4"/>
            </a:solidFill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None/>
              <a:defRPr sz="1000" b="0" i="0">
                <a:latin typeface="Museo Sans 300" charset="0"/>
                <a:ea typeface="Museo Sans 300" charset="0"/>
                <a:cs typeface="Museo Sans 30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828675" y="2346324"/>
            <a:ext cx="1224000" cy="1260475"/>
          </a:xfrm>
          <a:ln w="9525">
            <a:solidFill>
              <a:schemeClr val="accent4"/>
            </a:solidFill>
          </a:ln>
        </p:spPr>
        <p:txBody>
          <a:bodyPr lIns="36000" tIns="144000" rIns="36000" bIns="36000" anchor="t" anchorCtr="0">
            <a:noAutofit/>
          </a:bodyPr>
          <a:lstStyle>
            <a:lvl1pPr marL="92075" indent="-92075" algn="l"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tabLst/>
              <a:defRPr sz="1000" b="0" i="0">
                <a:latin typeface="Museo Sans 300" charset="0"/>
                <a:ea typeface="Museo Sans 300" charset="0"/>
                <a:cs typeface="Museo Sans 30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8675" y="3690465"/>
            <a:ext cx="1224000" cy="1260475"/>
          </a:xfrm>
          <a:ln w="9525">
            <a:solidFill>
              <a:schemeClr val="accent3"/>
            </a:solidFill>
          </a:ln>
        </p:spPr>
        <p:txBody>
          <a:bodyPr lIns="36000" tIns="144000" rIns="36000" bIns="36000" anchor="t" anchorCtr="0">
            <a:noAutofit/>
          </a:bodyPr>
          <a:lstStyle>
            <a:lvl1pPr marL="92075" indent="-92075" algn="l"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tabLst/>
              <a:defRPr sz="1000" b="0" i="0">
                <a:latin typeface="Museo Sans 300" charset="0"/>
                <a:ea typeface="Museo Sans 300" charset="0"/>
                <a:cs typeface="Museo Sans 30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28675" y="5033672"/>
            <a:ext cx="1224000" cy="252000"/>
          </a:xfrm>
          <a:ln w="9525">
            <a:solidFill>
              <a:schemeClr val="accent3"/>
            </a:solidFill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None/>
              <a:defRPr sz="1000" b="0" i="0">
                <a:latin typeface="Museo Sans 300" charset="0"/>
                <a:ea typeface="Museo Sans 300" charset="0"/>
                <a:cs typeface="Museo Sans 30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7574031" y="2025649"/>
            <a:ext cx="1224000" cy="252000"/>
          </a:xfrm>
          <a:ln w="9525">
            <a:solidFill>
              <a:schemeClr val="accent5"/>
            </a:solidFill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None/>
              <a:defRPr sz="1000" b="0" i="0">
                <a:latin typeface="Museo Sans 300" charset="0"/>
                <a:ea typeface="Museo Sans 300" charset="0"/>
                <a:cs typeface="Museo Sans 30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574031" y="2346323"/>
            <a:ext cx="1224000" cy="1260475"/>
          </a:xfrm>
          <a:ln w="9525">
            <a:solidFill>
              <a:schemeClr val="accent5"/>
            </a:solidFill>
          </a:ln>
        </p:spPr>
        <p:txBody>
          <a:bodyPr lIns="36000" tIns="144000" rIns="36000" bIns="36000" anchor="t" anchorCtr="0">
            <a:noAutofit/>
          </a:bodyPr>
          <a:lstStyle>
            <a:lvl1pPr marL="92075" indent="-92075" algn="l"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tabLst/>
              <a:defRPr sz="1000" b="0" i="0">
                <a:latin typeface="Museo Sans 300" charset="0"/>
                <a:ea typeface="Museo Sans 300" charset="0"/>
                <a:cs typeface="Museo Sans 30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7574031" y="3690464"/>
            <a:ext cx="1224000" cy="1260475"/>
          </a:xfrm>
          <a:ln w="9525">
            <a:solidFill>
              <a:schemeClr val="accent1"/>
            </a:solidFill>
          </a:ln>
        </p:spPr>
        <p:txBody>
          <a:bodyPr lIns="36000" tIns="144000" rIns="36000" bIns="36000" anchor="t" anchorCtr="0">
            <a:noAutofit/>
          </a:bodyPr>
          <a:lstStyle>
            <a:lvl1pPr marL="92075" indent="-92075" algn="l"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tabLst/>
              <a:defRPr sz="1000" b="0" i="0">
                <a:latin typeface="Museo Sans 300" charset="0"/>
                <a:ea typeface="Museo Sans 300" charset="0"/>
                <a:cs typeface="Museo Sans 30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7574031" y="5033671"/>
            <a:ext cx="1224000" cy="252000"/>
          </a:xfrm>
          <a:ln w="9525">
            <a:solidFill>
              <a:schemeClr val="accent1"/>
            </a:solidFill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None/>
              <a:defRPr sz="1000" b="0" i="0">
                <a:latin typeface="Museo Sans 300" charset="0"/>
                <a:ea typeface="Museo Sans 300" charset="0"/>
                <a:cs typeface="Museo Sans 30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98088"/>
            <a:ext cx="2888484" cy="566374"/>
          </a:xfrm>
        </p:spPr>
        <p:txBody>
          <a:bodyPr rIns="0" anchor="b" anchorCtr="0">
            <a:noAutofit/>
          </a:bodyPr>
          <a:lstStyle>
            <a:lvl1pPr marL="0" indent="0" algn="r">
              <a:buFont typeface="Arial" charset="0"/>
              <a:buNone/>
              <a:defRPr sz="2200"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2252123" y="1815999"/>
            <a:ext cx="648000" cy="6480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useo Sans 700" panose="02000000000000000000" pitchFamily="50" charset="0"/>
                <a:ea typeface="Museo Sans 500" charset="0"/>
                <a:cs typeface="Museo Sans 500" charset="0"/>
              </a:rPr>
              <a:t>T</a:t>
            </a:r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2251301" y="4835671"/>
            <a:ext cx="648000" cy="6480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useo Sans 700" panose="02000000000000000000" pitchFamily="50" charset="0"/>
                <a:ea typeface="Museo Sans 500" charset="0"/>
                <a:cs typeface="Museo Sans 500" charset="0"/>
              </a:rPr>
              <a:t>O</a:t>
            </a:r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>
            <a:off x="6696469" y="4835671"/>
            <a:ext cx="648000" cy="64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useo Sans 700" panose="02000000000000000000" pitchFamily="50" charset="0"/>
                <a:ea typeface="Museo Sans 500" charset="0"/>
                <a:cs typeface="Museo Sans 500" charset="0"/>
              </a:rPr>
              <a:t>M</a:t>
            </a:r>
          </a:p>
        </p:txBody>
      </p:sp>
      <p:sp>
        <p:nvSpPr>
          <p:cNvPr id="27" name="Oval 26"/>
          <p:cNvSpPr>
            <a:spLocks noChangeAspect="1"/>
          </p:cNvSpPr>
          <p:nvPr userDrawn="1"/>
        </p:nvSpPr>
        <p:spPr>
          <a:xfrm>
            <a:off x="6696469" y="1793134"/>
            <a:ext cx="648000" cy="64800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useo Sans 500" panose="02000000000000000000" pitchFamily="50" charset="0"/>
                <a:ea typeface="Museo Sans 500" charset="0"/>
                <a:cs typeface="Museo Sans 500" charset="0"/>
              </a:rPr>
              <a:t>I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0" y="759266"/>
            <a:ext cx="2899301" cy="104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4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41027" y="4478484"/>
            <a:ext cx="2700000" cy="1440000"/>
          </a:xfrm>
        </p:spPr>
        <p:txBody>
          <a:bodyPr lIns="0" rIns="72000" anchor="ctr" anchorCtr="0">
            <a:noAutofit/>
          </a:bodyPr>
          <a:lstStyle>
            <a:lvl1pPr marL="0" indent="0">
              <a:lnSpc>
                <a:spcPct val="150000"/>
              </a:lnSpc>
              <a:spcBef>
                <a:spcPts val="300"/>
              </a:spcBef>
              <a:buNone/>
              <a:defRPr sz="12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41027" y="2700719"/>
            <a:ext cx="2700000" cy="1440000"/>
          </a:xfrm>
        </p:spPr>
        <p:txBody>
          <a:bodyPr lIns="0" rIns="72000" anchor="ctr" anchorCtr="0">
            <a:noAutofit/>
          </a:bodyPr>
          <a:lstStyle>
            <a:lvl1pPr marL="0" indent="0">
              <a:lnSpc>
                <a:spcPct val="150000"/>
              </a:lnSpc>
              <a:spcBef>
                <a:spcPts val="300"/>
              </a:spcBef>
              <a:buNone/>
              <a:defRPr sz="12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141027" y="922954"/>
            <a:ext cx="2700000" cy="1440000"/>
          </a:xfrm>
        </p:spPr>
        <p:txBody>
          <a:bodyPr lIns="0" rIns="72000" anchor="ctr" anchorCtr="0">
            <a:noAutofit/>
          </a:bodyPr>
          <a:lstStyle>
            <a:lvl1pPr marL="0" indent="0">
              <a:lnSpc>
                <a:spcPct val="150000"/>
              </a:lnSpc>
              <a:spcBef>
                <a:spcPts val="300"/>
              </a:spcBef>
              <a:buNone/>
              <a:defRPr sz="12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-3" y="5156940"/>
            <a:ext cx="2878285" cy="1204623"/>
          </a:xfrm>
        </p:spPr>
        <p:txBody>
          <a:bodyPr lIns="108000" rIns="0" anchor="b" anchorCtr="0">
            <a:noAutofit/>
          </a:bodyPr>
          <a:lstStyle>
            <a:lvl1pPr marL="0" indent="0" algn="r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2400" b="0" i="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-3" y="6361564"/>
            <a:ext cx="28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5" y="2790520"/>
            <a:ext cx="1276960" cy="1276960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 flipV="1">
            <a:off x="2509024" y="1674652"/>
            <a:ext cx="1305962" cy="7740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2543231" y="4203002"/>
            <a:ext cx="1271752" cy="7369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2543231" y="3338491"/>
            <a:ext cx="1340172" cy="11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4186006" y="850954"/>
            <a:ext cx="1584000" cy="1584000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r>
              <a:rPr lang="nl-BE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sz="quarter" idx="21"/>
          </p:nvPr>
        </p:nvSpPr>
        <p:spPr>
          <a:xfrm>
            <a:off x="4186006" y="2637000"/>
            <a:ext cx="1584000" cy="1584000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r>
              <a:rPr lang="nl-BE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24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4186006" y="4406484"/>
            <a:ext cx="1584000" cy="1584000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latin typeface="Museo Sans 500" charset="0"/>
                <a:ea typeface="Museo Sans 500" charset="0"/>
                <a:cs typeface="Museo Sans 500" charset="0"/>
              </a:defRPr>
            </a:lvl1pPr>
          </a:lstStyle>
          <a:p>
            <a:r>
              <a:rPr lang="nl-BE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3373" y="285750"/>
            <a:ext cx="935996" cy="36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accent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274599" y="285750"/>
            <a:ext cx="2520000" cy="360000"/>
          </a:xfrm>
        </p:spPr>
        <p:txBody>
          <a:bodyPr lIns="3600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tx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2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02672" y="2088572"/>
            <a:ext cx="2700000" cy="4242927"/>
          </a:xfrm>
        </p:spPr>
        <p:txBody>
          <a:bodyPr lIns="0" tIns="0">
            <a:normAutofit/>
          </a:bodyPr>
          <a:lstStyle>
            <a:lvl1pPr marL="0" indent="0">
              <a:lnSpc>
                <a:spcPct val="150000"/>
              </a:lnSpc>
              <a:spcBef>
                <a:spcPts val="300"/>
              </a:spcBef>
              <a:buNone/>
              <a:defRPr sz="1200">
                <a:latin typeface="Museo Sans 300" charset="0"/>
                <a:ea typeface="Museo Sans 300" charset="0"/>
                <a:cs typeface="Museo Sans 30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3516313" y="931499"/>
            <a:ext cx="5281612" cy="540000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600">
                <a:latin typeface="Museo Sans 500" charset="0"/>
                <a:ea typeface="Museo Sans 500" charset="0"/>
                <a:cs typeface="Museo Sans 50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3373" y="285750"/>
            <a:ext cx="935996" cy="36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accent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274599" y="285750"/>
            <a:ext cx="2520000" cy="360000"/>
          </a:xfrm>
        </p:spPr>
        <p:txBody>
          <a:bodyPr lIns="36000" tIns="0" rIns="0" bIns="0" anchor="t">
            <a:noAutofit/>
          </a:bodyPr>
          <a:lstStyle>
            <a:lvl1pPr marL="0" indent="0">
              <a:spcBef>
                <a:spcPts val="300"/>
              </a:spcBef>
              <a:buNone/>
              <a:defRPr sz="1000" b="0" i="0">
                <a:solidFill>
                  <a:schemeClr val="tx1"/>
                </a:solidFill>
                <a:latin typeface="Museo Sans 500"/>
                <a:ea typeface="Museo Sans 500" panose="02000000000000000000" pitchFamily="50" charset="0"/>
                <a:cs typeface="Museo Sans 500"/>
              </a:defRPr>
            </a:lvl1pPr>
            <a:lvl2pPr marL="4572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2pPr>
            <a:lvl3pPr marL="9144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3pPr>
            <a:lvl4pPr marL="13716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4pPr>
            <a:lvl5pPr marL="1828800" indent="0">
              <a:buNone/>
              <a:defRPr sz="800">
                <a:latin typeface="Museo Sans 500" charset="0"/>
                <a:ea typeface="Museo Sans 500" charset="0"/>
                <a:cs typeface="Museo Sans 500" charset="0"/>
              </a:defRPr>
            </a:lvl5pPr>
          </a:lstStyle>
          <a:p>
            <a:pPr lvl="0"/>
            <a:r>
              <a:rPr lang="nl-BE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9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  <a:ln>
            <a:noFill/>
          </a:ln>
        </p:spPr>
        <p:txBody>
          <a:bodyPr lIns="36000" tIns="54000" rIns="0" bIns="0" anchor="t" anchorCtr="0"/>
          <a:lstStyle>
            <a:lvl1pPr algn="r">
              <a:defRPr sz="1000">
                <a:latin typeface="Museo Sans 700" panose="02000000000000000000" pitchFamily="50" charset="0"/>
              </a:defRPr>
            </a:lvl1pPr>
          </a:lstStyle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32" y="339726"/>
            <a:ext cx="1224000" cy="5939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826" y="6587602"/>
            <a:ext cx="359205" cy="204439"/>
          </a:xfrm>
          <a:prstGeom prst="rect">
            <a:avLst/>
          </a:prstGeom>
        </p:spPr>
        <p:txBody>
          <a:bodyPr vert="horz" wrap="none" lIns="91440" tIns="0" rIns="0" bIns="0" rtlCol="0" anchor="ctr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Museo Sans 500" panose="02000000000000000000" pitchFamily="50" charset="0"/>
                <a:cs typeface="Museo Sans 500" panose="02000000000000000000" pitchFamily="50" charset="0"/>
              </a:defRPr>
            </a:lvl1pPr>
          </a:lstStyle>
          <a:p>
            <a:fld id="{1D3957EB-EB92-BF4C-AB1A-EEBE27273E1C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918761" y="6377133"/>
            <a:ext cx="28792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9854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63" r:id="rId3"/>
    <p:sldLayoutId id="2147483694" r:id="rId4"/>
    <p:sldLayoutId id="2147483676" r:id="rId5"/>
    <p:sldLayoutId id="2147483696" r:id="rId6"/>
    <p:sldLayoutId id="2147483680" r:id="rId7"/>
    <p:sldLayoutId id="2147483674" r:id="rId8"/>
    <p:sldLayoutId id="2147483677" r:id="rId9"/>
    <p:sldLayoutId id="2147483679" r:id="rId10"/>
    <p:sldLayoutId id="2147483673" r:id="rId11"/>
    <p:sldLayoutId id="2147483675" r:id="rId12"/>
    <p:sldLayoutId id="2147483672" r:id="rId13"/>
    <p:sldLayoutId id="2147483699" r:id="rId14"/>
    <p:sldLayoutId id="2147483701" r:id="rId15"/>
    <p:sldLayoutId id="2147483705" r:id="rId16"/>
    <p:sldLayoutId id="2147483706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useo Sans 700" charset="0"/>
          <a:ea typeface="Museo Sans 700" charset="0"/>
          <a:cs typeface="Museo Sans 7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useo Sans 700" charset="0"/>
          <a:ea typeface="Museo Sans 700" charset="0"/>
          <a:cs typeface="Museo Sans 7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useo Sans 700" charset="0"/>
          <a:ea typeface="Museo Sans 700" charset="0"/>
          <a:cs typeface="Museo Sans 7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useo Sans 700" charset="0"/>
          <a:ea typeface="Museo Sans 700" charset="0"/>
          <a:cs typeface="Museo Sans 7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useo Sans 700" charset="0"/>
          <a:ea typeface="Museo Sans 700" charset="0"/>
          <a:cs typeface="Museo Sans 7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useo Sans 700" charset="0"/>
          <a:ea typeface="Museo Sans 700" charset="0"/>
          <a:cs typeface="Museo Sans 7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62760" y="3761654"/>
            <a:ext cx="5538353" cy="594018"/>
          </a:xfrm>
        </p:spPr>
        <p:txBody>
          <a:bodyPr/>
          <a:lstStyle/>
          <a:p>
            <a:r>
              <a:rPr lang="nl-BE" dirty="0">
                <a:latin typeface="Museo Sans 500"/>
                <a:cs typeface="Museo Sans 500"/>
              </a:rPr>
              <a:t>Gedrag, de zwakke schakel bij veiligheid?!</a:t>
            </a:r>
            <a:br>
              <a:rPr lang="nl-BE" dirty="0">
                <a:latin typeface="Museo Sans 500"/>
                <a:cs typeface="Museo Sans 500"/>
              </a:rPr>
            </a:br>
            <a:br>
              <a:rPr lang="is-IS" dirty="0">
                <a:latin typeface="Museo Sans 500"/>
                <a:cs typeface="Museo Sans 500"/>
              </a:rPr>
            </a:br>
            <a:r>
              <a:rPr lang="is-IS" dirty="0">
                <a:latin typeface="Museo Sans 500"/>
                <a:cs typeface="Museo Sans 500"/>
              </a:rPr>
              <a:t>Matexpo – Kortrijk</a:t>
            </a:r>
            <a:br>
              <a:rPr lang="is-IS" dirty="0">
                <a:latin typeface="Museo Sans 500"/>
                <a:cs typeface="Museo Sans 500"/>
              </a:rPr>
            </a:br>
            <a:r>
              <a:rPr lang="nl-NL" dirty="0">
                <a:latin typeface="Museo Sans 500"/>
                <a:cs typeface="Museo Sans 500"/>
              </a:rPr>
              <a:t>11 september 2019</a:t>
            </a:r>
            <a:endParaRPr lang="nl-NL" sz="2400" dirty="0">
              <a:latin typeface="Museo Sans 500"/>
              <a:cs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3972737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45772" y="2004891"/>
            <a:ext cx="3468155" cy="3969110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29175" y="3788566"/>
            <a:ext cx="3968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 heeft zich aan het begin van het jaar voorgenomen om meer aan sport te doen / gezonder te leven</a:t>
            </a:r>
            <a:r>
              <a:rPr lang="is-I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el 3"/>
          <p:cNvSpPr txBox="1">
            <a:spLocks/>
          </p:cNvSpPr>
          <p:nvPr/>
        </p:nvSpPr>
        <p:spPr>
          <a:xfrm>
            <a:off x="125896" y="297480"/>
            <a:ext cx="2888484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>
                <a:latin typeface="Museo Sans 500" charset="0"/>
                <a:ea typeface="Museo Sans 500" charset="0"/>
                <a:cs typeface="Museo Sans 500" charset="0"/>
              </a:rPr>
              <a:t>Waar loopt het fout?</a:t>
            </a:r>
            <a:endParaRPr lang="nl-NL" sz="220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75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/>
        </p:nvSpPr>
        <p:spPr>
          <a:xfrm>
            <a:off x="-483704" y="1400532"/>
            <a:ext cx="4810539" cy="481053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56" y="2191764"/>
            <a:ext cx="3407710" cy="3175366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29175" y="3788566"/>
            <a:ext cx="3968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 heeft de afgelopen maand collega’s gezien die een veiligheidsregel overtraden?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el 3"/>
          <p:cNvSpPr txBox="1">
            <a:spLocks/>
          </p:cNvSpPr>
          <p:nvPr/>
        </p:nvSpPr>
        <p:spPr>
          <a:xfrm>
            <a:off x="125896" y="297480"/>
            <a:ext cx="2888484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>
                <a:latin typeface="Museo Sans 500" charset="0"/>
                <a:ea typeface="Museo Sans 500" charset="0"/>
                <a:cs typeface="Museo Sans 500" charset="0"/>
              </a:rPr>
              <a:t>Waar loopt het fout?</a:t>
            </a:r>
            <a:endParaRPr lang="nl-NL" sz="220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75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>
            <a:grayscl/>
          </a:blip>
          <a:srcRect l="5333" t="2004" r="8288" b="3681"/>
          <a:stretch/>
        </p:blipFill>
        <p:spPr>
          <a:xfrm>
            <a:off x="-426144" y="1406568"/>
            <a:ext cx="4786572" cy="4786573"/>
          </a:xfrm>
          <a:prstGeom prst="ellipse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29175" y="3788566"/>
            <a:ext cx="396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Waar loopt het dan fout?</a:t>
            </a:r>
            <a:endParaRPr lang="nl-N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el 3"/>
          <p:cNvSpPr txBox="1">
            <a:spLocks/>
          </p:cNvSpPr>
          <p:nvPr/>
        </p:nvSpPr>
        <p:spPr>
          <a:xfrm>
            <a:off x="125896" y="297480"/>
            <a:ext cx="2888484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>
                <a:latin typeface="Museo Sans 500" charset="0"/>
                <a:ea typeface="Museo Sans 500" charset="0"/>
                <a:cs typeface="Museo Sans 500" charset="0"/>
              </a:rPr>
              <a:t>Waar loopt het fout?</a:t>
            </a:r>
            <a:endParaRPr lang="nl-NL" sz="220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78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4294967295"/>
          </p:nvPr>
        </p:nvSpPr>
        <p:spPr>
          <a:xfrm>
            <a:off x="4572000" y="6377133"/>
            <a:ext cx="422603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Hoofdstuk 1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Titel van het hoofdstuk (bv de micromodule)</a:t>
            </a:r>
            <a:br>
              <a:rPr lang="nl-NL" dirty="0"/>
            </a:br>
            <a:r>
              <a:rPr lang="nl-NL" dirty="0"/>
              <a:t>Huidig deel (bv inleiding)</a:t>
            </a:r>
          </a:p>
        </p:txBody>
      </p:sp>
      <p:pic>
        <p:nvPicPr>
          <p:cNvPr id="4" name="Afbeelding 3" descr="ThinkstockPhotos-1188982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554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5491816"/>
            <a:ext cx="9078663" cy="1095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2000" dirty="0">
                <a:solidFill>
                  <a:schemeClr val="accent1"/>
                </a:solidFill>
                <a:latin typeface="+mj-lt"/>
              </a:rPr>
              <a:t>GEDRAG: De zwakke schakel tussen plannen en resultaten</a:t>
            </a:r>
          </a:p>
        </p:txBody>
      </p:sp>
      <p:sp>
        <p:nvSpPr>
          <p:cNvPr id="9" name="Rechthoek 8"/>
          <p:cNvSpPr/>
          <p:nvPr/>
        </p:nvSpPr>
        <p:spPr>
          <a:xfrm>
            <a:off x="0" y="6377133"/>
            <a:ext cx="9144000" cy="4808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791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8" name="Titel 8"/>
          <p:cNvSpPr>
            <a:spLocks noGrp="1"/>
          </p:cNvSpPr>
          <p:nvPr>
            <p:ph type="title"/>
          </p:nvPr>
        </p:nvSpPr>
        <p:spPr>
          <a:xfrm>
            <a:off x="-95766" y="198088"/>
            <a:ext cx="2984250" cy="566374"/>
          </a:xfrm>
        </p:spPr>
        <p:txBody>
          <a:bodyPr/>
          <a:lstStyle/>
          <a:p>
            <a:r>
              <a:rPr lang="nl-NL" dirty="0"/>
              <a:t>Samengevat</a:t>
            </a:r>
          </a:p>
        </p:txBody>
      </p:sp>
      <p:sp>
        <p:nvSpPr>
          <p:cNvPr id="17" name="Ovaal 16"/>
          <p:cNvSpPr/>
          <p:nvPr/>
        </p:nvSpPr>
        <p:spPr>
          <a:xfrm>
            <a:off x="-415998" y="1427050"/>
            <a:ext cx="4754534" cy="4754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3">
            <a:grayscl/>
          </a:blip>
          <a:srcRect l="17017" r="12767"/>
          <a:stretch/>
        </p:blipFill>
        <p:spPr>
          <a:xfrm>
            <a:off x="1030147" y="1770926"/>
            <a:ext cx="1937380" cy="4130443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20" name="Tijdelijke aanduiding voor tekst 4"/>
          <p:cNvSpPr txBox="1">
            <a:spLocks/>
          </p:cNvSpPr>
          <p:nvPr/>
        </p:nvSpPr>
        <p:spPr>
          <a:xfrm>
            <a:off x="4611692" y="1110914"/>
            <a:ext cx="4532307" cy="54352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nl-NL" sz="2400" dirty="0">
                <a:latin typeface="+mn-lt"/>
                <a:cs typeface="Museo Sans 500"/>
              </a:rPr>
              <a:t> Iedereen heeft één of meerdere motieven om veilig te werken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endParaRPr lang="nl-NL" sz="2400" dirty="0">
              <a:latin typeface="+mn-lt"/>
              <a:cs typeface="Museo Sans 500"/>
            </a:endParaRP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nl-NL" sz="2400" dirty="0">
                <a:latin typeface="+mn-lt"/>
                <a:cs typeface="Museo Sans 500"/>
              </a:rPr>
              <a:t> De meeste mensen hebben een goede veiligheidsattitude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endParaRPr lang="nl-NL" sz="2400" dirty="0">
              <a:latin typeface="+mn-lt"/>
              <a:cs typeface="Museo Sans 500"/>
            </a:endParaRP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nl-NL" sz="2400" dirty="0">
                <a:solidFill>
                  <a:srgbClr val="FF0000"/>
                </a:solidFill>
                <a:latin typeface="+mn-lt"/>
                <a:cs typeface="Museo Sans 500"/>
              </a:rPr>
              <a:t> En toch</a:t>
            </a:r>
            <a:r>
              <a:rPr lang="is-IS" sz="2400" dirty="0">
                <a:solidFill>
                  <a:srgbClr val="FF0000"/>
                </a:solidFill>
                <a:latin typeface="+mn-lt"/>
                <a:cs typeface="Museo Sans 500"/>
              </a:rPr>
              <a:t>… werken we niet altijd in alle omstandigheden veilig</a:t>
            </a:r>
            <a:endParaRPr lang="nl-NL" sz="2400" dirty="0">
              <a:solidFill>
                <a:srgbClr val="FF0000"/>
              </a:solidFill>
              <a:latin typeface="+mn-lt"/>
              <a:cs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129753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Museo Sans 500"/>
                <a:cs typeface="Museo Sans 500"/>
              </a:rPr>
              <a:t>Inhoudsoverzicht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268386" y="3366654"/>
            <a:ext cx="4833257" cy="2883957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Waar loopt het fout?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solidFill>
                  <a:srgbClr val="FF0000"/>
                </a:solidFill>
                <a:latin typeface="+mn-lt"/>
                <a:cs typeface="Museo Sans 500"/>
              </a:rPr>
              <a:t>Enkele inzichten in (</a:t>
            </a:r>
            <a:r>
              <a:rPr lang="nl-NL" dirty="0" err="1">
                <a:solidFill>
                  <a:srgbClr val="FF0000"/>
                </a:solidFill>
                <a:latin typeface="+mn-lt"/>
                <a:cs typeface="Museo Sans 500"/>
              </a:rPr>
              <a:t>veiligheids</a:t>
            </a:r>
            <a:r>
              <a:rPr lang="nl-NL" dirty="0">
                <a:solidFill>
                  <a:srgbClr val="FF0000"/>
                </a:solidFill>
                <a:latin typeface="+mn-lt"/>
                <a:cs typeface="Museo Sans 500"/>
              </a:rPr>
              <a:t>)gedrag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)leiderschap: hoe 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)gedrag </a:t>
            </a:r>
            <a:r>
              <a:rPr lang="nl-NL" dirty="0" err="1">
                <a:latin typeface="+mn-lt"/>
                <a:cs typeface="Museo Sans 500"/>
              </a:rPr>
              <a:t>be</a:t>
            </a:r>
            <a:r>
              <a:rPr lang="nl-BE" dirty="0">
                <a:latin typeface="+mn-lt"/>
                <a:cs typeface="Museo Sans 500"/>
              </a:rPr>
              <a:t>ïnvloeden?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BE" dirty="0">
                <a:latin typeface="+mn-lt"/>
                <a:cs typeface="Museo Sans 500"/>
              </a:rPr>
              <a:t>Enkele tips</a:t>
            </a:r>
            <a:endParaRPr lang="nl-NL" dirty="0">
              <a:latin typeface="+mn-lt"/>
              <a:cs typeface="Museo Sans 50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6107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/>
        </p:nvSpPr>
        <p:spPr>
          <a:xfrm>
            <a:off x="-483704" y="1400532"/>
            <a:ext cx="4810539" cy="481053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grayscl/>
          </a:blip>
          <a:srcRect l="6962" r="8382"/>
          <a:stretch/>
        </p:blipFill>
        <p:spPr>
          <a:xfrm>
            <a:off x="21047" y="2346549"/>
            <a:ext cx="3801036" cy="2918504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29175" y="3788566"/>
            <a:ext cx="3968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Gedrag is veel ouder dan denken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el 3"/>
          <p:cNvSpPr txBox="1">
            <a:spLocks/>
          </p:cNvSpPr>
          <p:nvPr/>
        </p:nvSpPr>
        <p:spPr>
          <a:xfrm>
            <a:off x="125896" y="297480"/>
            <a:ext cx="2888484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>
                <a:latin typeface="Museo Sans 500" charset="0"/>
                <a:ea typeface="Museo Sans 500" charset="0"/>
                <a:cs typeface="Museo Sans 500" charset="0"/>
              </a:rPr>
              <a:t>Inzicht 1</a:t>
            </a:r>
            <a:endParaRPr lang="nl-NL" sz="220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15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4" t="14144" r="18807" b="30565"/>
          <a:stretch/>
        </p:blipFill>
        <p:spPr>
          <a:xfrm>
            <a:off x="3560637" y="878002"/>
            <a:ext cx="1550756" cy="1558069"/>
          </a:xfrm>
          <a:prstGeom prst="ellipse">
            <a:avLst/>
          </a:prstGeom>
        </p:spPr>
      </p:pic>
      <p:pic>
        <p:nvPicPr>
          <p:cNvPr id="7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10759" r="31719" b="17288"/>
          <a:stretch/>
        </p:blipFill>
        <p:spPr>
          <a:xfrm>
            <a:off x="3523893" y="4404541"/>
            <a:ext cx="1587500" cy="1584325"/>
          </a:xfrm>
          <a:prstGeom prst="ellipse">
            <a:avLst/>
          </a:prstGeom>
        </p:spPr>
      </p:pic>
      <p:pic>
        <p:nvPicPr>
          <p:cNvPr id="8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1" t="7424" r="50000" b="60586"/>
          <a:stretch/>
        </p:blipFill>
        <p:spPr>
          <a:xfrm>
            <a:off x="3539820" y="2619376"/>
            <a:ext cx="1593850" cy="1593850"/>
          </a:xfrm>
          <a:prstGeom prst="ellipse">
            <a:avLst/>
          </a:prstGeom>
        </p:spPr>
      </p:pic>
      <p:grpSp>
        <p:nvGrpSpPr>
          <p:cNvPr id="9" name="Group 14"/>
          <p:cNvGrpSpPr/>
          <p:nvPr/>
        </p:nvGrpSpPr>
        <p:grpSpPr>
          <a:xfrm rot="5400000">
            <a:off x="3565526" y="900652"/>
            <a:ext cx="1548000" cy="1548001"/>
            <a:chOff x="4204006" y="900652"/>
            <a:chExt cx="1548000" cy="1548001"/>
          </a:xfrm>
        </p:grpSpPr>
        <p:sp>
          <p:nvSpPr>
            <p:cNvPr id="10" name="Arc 11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2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3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5"/>
          <p:cNvGrpSpPr/>
          <p:nvPr/>
        </p:nvGrpSpPr>
        <p:grpSpPr>
          <a:xfrm rot="1140000">
            <a:off x="3560810" y="2658475"/>
            <a:ext cx="1548000" cy="1548001"/>
            <a:chOff x="4204006" y="900652"/>
            <a:chExt cx="1548000" cy="1548001"/>
          </a:xfrm>
        </p:grpSpPr>
        <p:sp>
          <p:nvSpPr>
            <p:cNvPr id="14" name="Arc 16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7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8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9"/>
          <p:cNvGrpSpPr/>
          <p:nvPr/>
        </p:nvGrpSpPr>
        <p:grpSpPr>
          <a:xfrm rot="9900000">
            <a:off x="3545757" y="4424484"/>
            <a:ext cx="1548000" cy="1548001"/>
            <a:chOff x="4204006" y="900652"/>
            <a:chExt cx="1548000" cy="1548001"/>
          </a:xfrm>
        </p:grpSpPr>
        <p:sp>
          <p:nvSpPr>
            <p:cNvPr id="18" name="Arc 20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1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2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5" y="2456893"/>
            <a:ext cx="1629959" cy="1629959"/>
          </a:xfrm>
          <a:prstGeom prst="rect">
            <a:avLst/>
          </a:prstGeom>
        </p:spPr>
      </p:pic>
      <p:cxnSp>
        <p:nvCxnSpPr>
          <p:cNvPr id="22" name="Straight Connector 25"/>
          <p:cNvCxnSpPr/>
          <p:nvPr/>
        </p:nvCxnSpPr>
        <p:spPr>
          <a:xfrm flipV="1">
            <a:off x="1870544" y="1674652"/>
            <a:ext cx="1305962" cy="7740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7"/>
          <p:cNvCxnSpPr/>
          <p:nvPr/>
        </p:nvCxnSpPr>
        <p:spPr>
          <a:xfrm>
            <a:off x="1904751" y="4203002"/>
            <a:ext cx="1271752" cy="7369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8"/>
          <p:cNvCxnSpPr/>
          <p:nvPr/>
        </p:nvCxnSpPr>
        <p:spPr>
          <a:xfrm>
            <a:off x="1904751" y="3338491"/>
            <a:ext cx="1340172" cy="11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504845" y="5329411"/>
            <a:ext cx="2067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[Paul D. MacLean (1992) </a:t>
            </a:r>
          </a:p>
          <a:p>
            <a:pPr algn="ctr"/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Triune Brain in Evolution]</a:t>
            </a:r>
          </a:p>
        </p:txBody>
      </p:sp>
      <p:sp>
        <p:nvSpPr>
          <p:cNvPr id="29" name="Rounded Rectangle 6"/>
          <p:cNvSpPr/>
          <p:nvPr/>
        </p:nvSpPr>
        <p:spPr>
          <a:xfrm>
            <a:off x="5990224" y="1189977"/>
            <a:ext cx="2433709" cy="969350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300" dirty="0">
                <a:solidFill>
                  <a:schemeClr val="accent1"/>
                </a:solidFill>
              </a:rPr>
              <a:t>Mensbrein</a:t>
            </a:r>
          </a:p>
        </p:txBody>
      </p:sp>
      <p:sp>
        <p:nvSpPr>
          <p:cNvPr id="30" name="Rounded Rectangle 7"/>
          <p:cNvSpPr/>
          <p:nvPr/>
        </p:nvSpPr>
        <p:spPr>
          <a:xfrm>
            <a:off x="5990224" y="2854921"/>
            <a:ext cx="2433709" cy="969350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>
                <a:solidFill>
                  <a:schemeClr val="accent1"/>
                </a:solidFill>
              </a:rPr>
              <a:t>Zoogdier-brein</a:t>
            </a:r>
          </a:p>
        </p:txBody>
      </p:sp>
      <p:sp>
        <p:nvSpPr>
          <p:cNvPr id="31" name="Rounded Rectangle 8"/>
          <p:cNvSpPr/>
          <p:nvPr/>
        </p:nvSpPr>
        <p:spPr>
          <a:xfrm>
            <a:off x="6005117" y="4672265"/>
            <a:ext cx="2433709" cy="969350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>
                <a:solidFill>
                  <a:schemeClr val="accent1"/>
                </a:solidFill>
              </a:rPr>
              <a:t>Reptielbrein</a:t>
            </a:r>
          </a:p>
        </p:txBody>
      </p:sp>
      <p:sp>
        <p:nvSpPr>
          <p:cNvPr id="27" name="Tijdelijke aanduiding voor voettekst 5"/>
          <p:cNvSpPr txBox="1">
            <a:spLocks/>
          </p:cNvSpPr>
          <p:nvPr/>
        </p:nvSpPr>
        <p:spPr>
          <a:xfrm>
            <a:off x="4679575" y="6377133"/>
            <a:ext cx="422603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>
                <a:latin typeface="Museo Sans 500" charset="0"/>
                <a:ea typeface="Museo Sans 500" charset="0"/>
                <a:cs typeface="Museo Sans 500" charset="0"/>
              </a:rPr>
              <a:t>Prenne : Gedrag de zwakke schakel</a:t>
            </a:r>
            <a:endParaRPr lang="en-US" sz="105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4" t="14144" r="18807" b="30565"/>
          <a:stretch/>
        </p:blipFill>
        <p:spPr>
          <a:xfrm>
            <a:off x="3560637" y="878002"/>
            <a:ext cx="1550756" cy="1558069"/>
          </a:xfrm>
          <a:prstGeom prst="ellipse">
            <a:avLst/>
          </a:prstGeom>
        </p:spPr>
      </p:pic>
      <p:pic>
        <p:nvPicPr>
          <p:cNvPr id="7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10759" r="31719" b="17288"/>
          <a:stretch/>
        </p:blipFill>
        <p:spPr>
          <a:xfrm>
            <a:off x="3523893" y="4404541"/>
            <a:ext cx="1587500" cy="1584325"/>
          </a:xfrm>
          <a:prstGeom prst="ellipse">
            <a:avLst/>
          </a:prstGeom>
        </p:spPr>
      </p:pic>
      <p:pic>
        <p:nvPicPr>
          <p:cNvPr id="8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1" t="7424" r="50000" b="60586"/>
          <a:stretch/>
        </p:blipFill>
        <p:spPr>
          <a:xfrm>
            <a:off x="3539820" y="2619376"/>
            <a:ext cx="1593850" cy="1593850"/>
          </a:xfrm>
          <a:prstGeom prst="ellipse">
            <a:avLst/>
          </a:prstGeom>
        </p:spPr>
      </p:pic>
      <p:grpSp>
        <p:nvGrpSpPr>
          <p:cNvPr id="9" name="Group 14"/>
          <p:cNvGrpSpPr/>
          <p:nvPr/>
        </p:nvGrpSpPr>
        <p:grpSpPr>
          <a:xfrm rot="5400000">
            <a:off x="3565526" y="900652"/>
            <a:ext cx="1548000" cy="1548001"/>
            <a:chOff x="4204006" y="900652"/>
            <a:chExt cx="1548000" cy="1548001"/>
          </a:xfrm>
        </p:grpSpPr>
        <p:sp>
          <p:nvSpPr>
            <p:cNvPr id="10" name="Arc 11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2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3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5"/>
          <p:cNvGrpSpPr/>
          <p:nvPr/>
        </p:nvGrpSpPr>
        <p:grpSpPr>
          <a:xfrm rot="1140000">
            <a:off x="3560810" y="2658475"/>
            <a:ext cx="1548000" cy="1548001"/>
            <a:chOff x="4204006" y="900652"/>
            <a:chExt cx="1548000" cy="1548001"/>
          </a:xfrm>
        </p:grpSpPr>
        <p:sp>
          <p:nvSpPr>
            <p:cNvPr id="14" name="Arc 16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7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8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9"/>
          <p:cNvGrpSpPr/>
          <p:nvPr/>
        </p:nvGrpSpPr>
        <p:grpSpPr>
          <a:xfrm rot="9900000">
            <a:off x="3545757" y="4424484"/>
            <a:ext cx="1548000" cy="1548001"/>
            <a:chOff x="4204006" y="900652"/>
            <a:chExt cx="1548000" cy="1548001"/>
          </a:xfrm>
        </p:grpSpPr>
        <p:sp>
          <p:nvSpPr>
            <p:cNvPr id="18" name="Arc 20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1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2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5" y="2456893"/>
            <a:ext cx="1629959" cy="1629959"/>
          </a:xfrm>
          <a:prstGeom prst="rect">
            <a:avLst/>
          </a:prstGeom>
        </p:spPr>
      </p:pic>
      <p:cxnSp>
        <p:nvCxnSpPr>
          <p:cNvPr id="22" name="Straight Connector 25"/>
          <p:cNvCxnSpPr/>
          <p:nvPr/>
        </p:nvCxnSpPr>
        <p:spPr>
          <a:xfrm flipV="1">
            <a:off x="1870544" y="1674652"/>
            <a:ext cx="1305962" cy="7740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7"/>
          <p:cNvCxnSpPr/>
          <p:nvPr/>
        </p:nvCxnSpPr>
        <p:spPr>
          <a:xfrm>
            <a:off x="1904751" y="4203002"/>
            <a:ext cx="1271752" cy="7369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8"/>
          <p:cNvCxnSpPr/>
          <p:nvPr/>
        </p:nvCxnSpPr>
        <p:spPr>
          <a:xfrm>
            <a:off x="1904751" y="3338491"/>
            <a:ext cx="1340172" cy="11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504845" y="5329411"/>
            <a:ext cx="2067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[Paul D. MacLean (1992) </a:t>
            </a:r>
          </a:p>
          <a:p>
            <a:pPr algn="ctr"/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Triune Brain in Evolution]</a:t>
            </a:r>
          </a:p>
        </p:txBody>
      </p:sp>
      <p:sp>
        <p:nvSpPr>
          <p:cNvPr id="26" name="Rounded Rectangle 6"/>
          <p:cNvSpPr/>
          <p:nvPr/>
        </p:nvSpPr>
        <p:spPr>
          <a:xfrm>
            <a:off x="5318632" y="962728"/>
            <a:ext cx="3479399" cy="1514985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300" dirty="0">
                <a:solidFill>
                  <a:schemeClr val="accent1"/>
                </a:solidFill>
              </a:rPr>
              <a:t>Bewust, gecontroleerd Rationaliseren van gedrag</a:t>
            </a:r>
          </a:p>
        </p:txBody>
      </p:sp>
      <p:sp>
        <p:nvSpPr>
          <p:cNvPr id="27" name="Rounded Rectangle 7"/>
          <p:cNvSpPr/>
          <p:nvPr/>
        </p:nvSpPr>
        <p:spPr>
          <a:xfrm>
            <a:off x="5318632" y="2854920"/>
            <a:ext cx="3479399" cy="1316601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>
                <a:solidFill>
                  <a:schemeClr val="accent1"/>
                </a:solidFill>
              </a:rPr>
              <a:t>Onbewust - automatisch gedrag</a:t>
            </a:r>
          </a:p>
        </p:txBody>
      </p:sp>
      <p:sp>
        <p:nvSpPr>
          <p:cNvPr id="28" name="Rounded Rectangle 8"/>
          <p:cNvSpPr/>
          <p:nvPr/>
        </p:nvSpPr>
        <p:spPr>
          <a:xfrm>
            <a:off x="5318632" y="4672264"/>
            <a:ext cx="3479399" cy="1316601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>
                <a:solidFill>
                  <a:schemeClr val="accent1"/>
                </a:solidFill>
              </a:rPr>
              <a:t>Primair, instinctief gedrag</a:t>
            </a:r>
          </a:p>
        </p:txBody>
      </p:sp>
      <p:sp>
        <p:nvSpPr>
          <p:cNvPr id="29" name="Tijdelijke aanduiding voor voettekst 5"/>
          <p:cNvSpPr txBox="1">
            <a:spLocks/>
          </p:cNvSpPr>
          <p:nvPr/>
        </p:nvSpPr>
        <p:spPr>
          <a:xfrm>
            <a:off x="4679575" y="6377133"/>
            <a:ext cx="422603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>
                <a:latin typeface="Museo Sans 500" charset="0"/>
                <a:ea typeface="Museo Sans 500" charset="0"/>
                <a:cs typeface="Museo Sans 500" charset="0"/>
              </a:rPr>
              <a:t>Prenne : Gedrag de zwakke schakel</a:t>
            </a:r>
            <a:endParaRPr lang="en-US" sz="105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4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eren 12"/>
          <p:cNvGrpSpPr/>
          <p:nvPr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sp>
          <p:nvSpPr>
            <p:cNvPr id="4" name="Rechthoek 3"/>
            <p:cNvSpPr/>
            <p:nvPr/>
          </p:nvSpPr>
          <p:spPr>
            <a:xfrm>
              <a:off x="0" y="0"/>
              <a:ext cx="9144000" cy="6857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2" name="Afbeelding 11" descr="Schermafbeelding 2014-05-07 om 20.35.5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6" r="23285" b="1968"/>
            <a:stretch/>
          </p:blipFill>
          <p:spPr>
            <a:xfrm>
              <a:off x="480446" y="0"/>
              <a:ext cx="7919634" cy="6802326"/>
            </a:xfrm>
            <a:prstGeom prst="rect">
              <a:avLst/>
            </a:prstGeom>
          </p:spPr>
        </p:pic>
        <p:sp>
          <p:nvSpPr>
            <p:cNvPr id="5" name="Afgeronde rechthoek 4"/>
            <p:cNvSpPr/>
            <p:nvPr/>
          </p:nvSpPr>
          <p:spPr>
            <a:xfrm>
              <a:off x="6330412" y="2083174"/>
              <a:ext cx="2426129" cy="471915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Afgeronde rechthoek 7"/>
            <p:cNvSpPr/>
            <p:nvPr/>
          </p:nvSpPr>
          <p:spPr>
            <a:xfrm>
              <a:off x="5795723" y="4025034"/>
              <a:ext cx="1777569" cy="2736135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</a:p>
        </p:txBody>
      </p:sp>
    </p:spTree>
    <p:extLst>
      <p:ext uri="{BB962C8B-B14F-4D97-AF65-F5344CB8AC3E}">
        <p14:creationId xmlns:p14="http://schemas.microsoft.com/office/powerpoint/2010/main" val="14209697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afbeelding 6">
            <a:extLst>
              <a:ext uri="{FF2B5EF4-FFF2-40B4-BE49-F238E27FC236}">
                <a16:creationId xmlns:a16="http://schemas.microsoft.com/office/drawing/2014/main" id="{54661805-E594-1C40-99D1-6D0D076B369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630" y="2363372"/>
            <a:ext cx="2961231" cy="2961231"/>
          </a:xfrm>
          <a:prstGeom prst="ellipse">
            <a:avLst/>
          </a:prstGeom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Hans Van Gaver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7"/>
          </p:nvPr>
        </p:nvSpPr>
        <p:spPr>
          <a:xfrm>
            <a:off x="4838031" y="3985867"/>
            <a:ext cx="4113920" cy="23294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aseline="30000" dirty="0" err="1">
                <a:latin typeface="Museo Sans 300"/>
                <a:cs typeface="Museo Sans 300"/>
              </a:rPr>
              <a:t>Projectmanager</a:t>
            </a:r>
            <a:r>
              <a:rPr lang="en-US" sz="2400" baseline="30000" dirty="0">
                <a:latin typeface="Museo Sans 300"/>
                <a:cs typeface="Museo Sans 30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400" baseline="30000" dirty="0" err="1">
                <a:latin typeface="Museo Sans 300"/>
                <a:cs typeface="Museo Sans 300"/>
              </a:rPr>
              <a:t>Wegwijzer</a:t>
            </a:r>
            <a:endParaRPr lang="en-US" sz="2400" baseline="30000" dirty="0">
              <a:latin typeface="Museo Sans 300"/>
              <a:cs typeface="Museo Sans 300"/>
            </a:endParaRPr>
          </a:p>
          <a:p>
            <a:pPr>
              <a:lnSpc>
                <a:spcPct val="100000"/>
              </a:lnSpc>
            </a:pPr>
            <a:endParaRPr lang="en-US" sz="2400" baseline="30000" dirty="0">
              <a:latin typeface="Museo Sans 300"/>
              <a:cs typeface="Museo Sans 30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dirty="0"/>
              <a:t>Tot uw dienst</a:t>
            </a:r>
            <a:r>
              <a:rPr lang="is-IS" dirty="0"/>
              <a:t>…</a:t>
            </a:r>
            <a:endParaRPr lang="nl-NL" dirty="0"/>
          </a:p>
        </p:txBody>
      </p:sp>
      <p:grpSp>
        <p:nvGrpSpPr>
          <p:cNvPr id="9" name="Group 15"/>
          <p:cNvGrpSpPr/>
          <p:nvPr/>
        </p:nvGrpSpPr>
        <p:grpSpPr>
          <a:xfrm rot="9900000">
            <a:off x="967411" y="2340535"/>
            <a:ext cx="2998289" cy="2998291"/>
            <a:chOff x="4204006" y="900652"/>
            <a:chExt cx="1548000" cy="1548001"/>
          </a:xfrm>
        </p:grpSpPr>
        <p:sp>
          <p:nvSpPr>
            <p:cNvPr id="10" name="Arc 16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7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8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4572000" y="6377133"/>
            <a:ext cx="4226031" cy="365125"/>
          </a:xfrm>
        </p:spPr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43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1" t="7424" r="50000" b="60586"/>
          <a:stretch/>
        </p:blipFill>
        <p:spPr>
          <a:xfrm>
            <a:off x="3539820" y="2619376"/>
            <a:ext cx="1593850" cy="1593850"/>
          </a:xfrm>
          <a:prstGeom prst="ellipse">
            <a:avLst/>
          </a:prstGeom>
        </p:spPr>
      </p:pic>
      <p:grpSp>
        <p:nvGrpSpPr>
          <p:cNvPr id="13" name="Group 15"/>
          <p:cNvGrpSpPr/>
          <p:nvPr/>
        </p:nvGrpSpPr>
        <p:grpSpPr>
          <a:xfrm rot="1140000">
            <a:off x="3560810" y="2658475"/>
            <a:ext cx="1548000" cy="1548001"/>
            <a:chOff x="4204006" y="900652"/>
            <a:chExt cx="1548000" cy="1548001"/>
          </a:xfrm>
        </p:grpSpPr>
        <p:sp>
          <p:nvSpPr>
            <p:cNvPr id="14" name="Arc 16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7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8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5" y="2456893"/>
            <a:ext cx="1629959" cy="1629959"/>
          </a:xfrm>
          <a:prstGeom prst="rect">
            <a:avLst/>
          </a:prstGeom>
        </p:spPr>
      </p:pic>
      <p:cxnSp>
        <p:nvCxnSpPr>
          <p:cNvPr id="24" name="Straight Connector 28"/>
          <p:cNvCxnSpPr/>
          <p:nvPr/>
        </p:nvCxnSpPr>
        <p:spPr>
          <a:xfrm>
            <a:off x="1904751" y="3338491"/>
            <a:ext cx="1340172" cy="11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6"/>
          <p:cNvSpPr/>
          <p:nvPr/>
        </p:nvSpPr>
        <p:spPr>
          <a:xfrm>
            <a:off x="5579037" y="963116"/>
            <a:ext cx="3358588" cy="4632065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>
                <a:solidFill>
                  <a:schemeClr val="tx1"/>
                </a:solidFill>
              </a:rPr>
              <a:t>+95% van ons gedrag wordt aangestuurd door ons paardbrein.</a:t>
            </a:r>
          </a:p>
          <a:p>
            <a:pPr algn="ctr"/>
            <a:endParaRPr lang="nl-BE" sz="2000" dirty="0">
              <a:solidFill>
                <a:schemeClr val="tx1"/>
              </a:solidFill>
            </a:endParaRPr>
          </a:p>
          <a:p>
            <a:pPr algn="ctr"/>
            <a:r>
              <a:rPr lang="nl-BE" sz="2000" dirty="0">
                <a:solidFill>
                  <a:schemeClr val="tx1"/>
                </a:solidFill>
              </a:rPr>
              <a:t>De maturiteit is vergelijkbaar met een kind van 4 à 5 jaar. </a:t>
            </a:r>
          </a:p>
          <a:p>
            <a:pPr algn="ctr"/>
            <a:endParaRPr lang="nl-BE" sz="2000" dirty="0">
              <a:solidFill>
                <a:schemeClr val="tx1"/>
              </a:solidFill>
            </a:endParaRPr>
          </a:p>
          <a:p>
            <a:pPr algn="ctr"/>
            <a:r>
              <a:rPr lang="nl-BE" sz="2000" dirty="0">
                <a:solidFill>
                  <a:schemeClr val="tx1"/>
                </a:solidFill>
              </a:rPr>
              <a:t>Daardoor dikwijls ondoordacht, wispelturig en onvoorspelbaar.</a:t>
            </a:r>
          </a:p>
        </p:txBody>
      </p:sp>
      <p:sp>
        <p:nvSpPr>
          <p:cNvPr id="30" name="Rechthoek 29"/>
          <p:cNvSpPr/>
          <p:nvPr/>
        </p:nvSpPr>
        <p:spPr>
          <a:xfrm>
            <a:off x="1163643" y="981777"/>
            <a:ext cx="30185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400" dirty="0">
                <a:solidFill>
                  <a:schemeClr val="accent1"/>
                </a:solidFill>
                <a:latin typeface="Museo Sans 500" panose="02000000000000000000" pitchFamily="2" charset="77"/>
                <a:cs typeface="Chalkboard"/>
              </a:rPr>
              <a:t>Vanuit gedragsmatig oogpunt is ‘het paard’ de baas in huis..!</a:t>
            </a:r>
          </a:p>
        </p:txBody>
      </p:sp>
      <p:sp>
        <p:nvSpPr>
          <p:cNvPr id="17" name="Tijdelijke aanduiding voor voettekst 5"/>
          <p:cNvSpPr txBox="1">
            <a:spLocks/>
          </p:cNvSpPr>
          <p:nvPr/>
        </p:nvSpPr>
        <p:spPr>
          <a:xfrm>
            <a:off x="4679575" y="6377133"/>
            <a:ext cx="422603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>
                <a:latin typeface="Museo Sans 500" charset="0"/>
                <a:ea typeface="Museo Sans 500" charset="0"/>
                <a:cs typeface="Museo Sans 500" charset="0"/>
              </a:rPr>
              <a:t>Prenne : Gedrag de zwakke schakel</a:t>
            </a:r>
            <a:endParaRPr lang="en-US" sz="105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6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/>
        </p:nvSpPr>
        <p:spPr>
          <a:xfrm>
            <a:off x="-483704" y="1400532"/>
            <a:ext cx="4810539" cy="481053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ounded Rectangle 5"/>
          <p:cNvSpPr/>
          <p:nvPr/>
        </p:nvSpPr>
        <p:spPr>
          <a:xfrm>
            <a:off x="-139277" y="2184275"/>
            <a:ext cx="4231567" cy="3027901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29175" y="3788566"/>
            <a:ext cx="3968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Ons paard verkiest de kopieermachine boven de instructie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el 3"/>
          <p:cNvSpPr txBox="1">
            <a:spLocks/>
          </p:cNvSpPr>
          <p:nvPr/>
        </p:nvSpPr>
        <p:spPr>
          <a:xfrm>
            <a:off x="125896" y="297480"/>
            <a:ext cx="2888484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 dirty="0">
                <a:latin typeface="Museo Sans 500" charset="0"/>
                <a:ea typeface="Museo Sans 500" charset="0"/>
                <a:cs typeface="Museo Sans 500" charset="0"/>
              </a:rPr>
              <a:t>Inzicht 2</a:t>
            </a:r>
          </a:p>
        </p:txBody>
      </p:sp>
    </p:spTree>
    <p:extLst>
      <p:ext uri="{BB962C8B-B14F-4D97-AF65-F5344CB8AC3E}">
        <p14:creationId xmlns:p14="http://schemas.microsoft.com/office/powerpoint/2010/main" val="916864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4" t="14144" r="18807" b="30565"/>
          <a:stretch/>
        </p:blipFill>
        <p:spPr>
          <a:xfrm>
            <a:off x="3560637" y="878002"/>
            <a:ext cx="1550756" cy="1558069"/>
          </a:xfrm>
          <a:prstGeom prst="ellipse">
            <a:avLst/>
          </a:prstGeom>
        </p:spPr>
      </p:pic>
      <p:pic>
        <p:nvPicPr>
          <p:cNvPr id="7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10759" r="31719" b="17288"/>
          <a:stretch/>
        </p:blipFill>
        <p:spPr>
          <a:xfrm>
            <a:off x="3523893" y="4404541"/>
            <a:ext cx="1587500" cy="1584325"/>
          </a:xfrm>
          <a:prstGeom prst="ellipse">
            <a:avLst/>
          </a:prstGeom>
        </p:spPr>
      </p:pic>
      <p:pic>
        <p:nvPicPr>
          <p:cNvPr id="8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1" t="7424" r="50000" b="60586"/>
          <a:stretch/>
        </p:blipFill>
        <p:spPr>
          <a:xfrm>
            <a:off x="3539820" y="2619376"/>
            <a:ext cx="1593850" cy="1593850"/>
          </a:xfrm>
          <a:prstGeom prst="ellipse">
            <a:avLst/>
          </a:prstGeom>
        </p:spPr>
      </p:pic>
      <p:grpSp>
        <p:nvGrpSpPr>
          <p:cNvPr id="9" name="Group 14"/>
          <p:cNvGrpSpPr/>
          <p:nvPr/>
        </p:nvGrpSpPr>
        <p:grpSpPr>
          <a:xfrm rot="5400000">
            <a:off x="3565526" y="900652"/>
            <a:ext cx="1548000" cy="1548001"/>
            <a:chOff x="4204006" y="900652"/>
            <a:chExt cx="1548000" cy="1548001"/>
          </a:xfrm>
        </p:grpSpPr>
        <p:sp>
          <p:nvSpPr>
            <p:cNvPr id="10" name="Arc 11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2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3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5"/>
          <p:cNvGrpSpPr/>
          <p:nvPr/>
        </p:nvGrpSpPr>
        <p:grpSpPr>
          <a:xfrm rot="1140000">
            <a:off x="3560810" y="2658475"/>
            <a:ext cx="1548000" cy="1548001"/>
            <a:chOff x="4204006" y="900652"/>
            <a:chExt cx="1548000" cy="1548001"/>
          </a:xfrm>
        </p:grpSpPr>
        <p:sp>
          <p:nvSpPr>
            <p:cNvPr id="14" name="Arc 16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7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8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9"/>
          <p:cNvGrpSpPr/>
          <p:nvPr/>
        </p:nvGrpSpPr>
        <p:grpSpPr>
          <a:xfrm rot="9900000">
            <a:off x="3545757" y="4424484"/>
            <a:ext cx="1548000" cy="1548001"/>
            <a:chOff x="4204006" y="900652"/>
            <a:chExt cx="1548000" cy="1548001"/>
          </a:xfrm>
        </p:grpSpPr>
        <p:sp>
          <p:nvSpPr>
            <p:cNvPr id="18" name="Arc 20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1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2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5" y="2456893"/>
            <a:ext cx="1629959" cy="1629959"/>
          </a:xfrm>
          <a:prstGeom prst="rect">
            <a:avLst/>
          </a:prstGeom>
        </p:spPr>
      </p:pic>
      <p:cxnSp>
        <p:nvCxnSpPr>
          <p:cNvPr id="22" name="Straight Connector 25"/>
          <p:cNvCxnSpPr/>
          <p:nvPr/>
        </p:nvCxnSpPr>
        <p:spPr>
          <a:xfrm flipV="1">
            <a:off x="1870544" y="1674652"/>
            <a:ext cx="1305962" cy="7740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7"/>
          <p:cNvCxnSpPr/>
          <p:nvPr/>
        </p:nvCxnSpPr>
        <p:spPr>
          <a:xfrm>
            <a:off x="1904751" y="4203002"/>
            <a:ext cx="1271752" cy="7369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8"/>
          <p:cNvCxnSpPr/>
          <p:nvPr/>
        </p:nvCxnSpPr>
        <p:spPr>
          <a:xfrm>
            <a:off x="1904751" y="3338491"/>
            <a:ext cx="1340172" cy="11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504845" y="5329411"/>
            <a:ext cx="2067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[Paul D. MacLean (1992) </a:t>
            </a:r>
          </a:p>
          <a:p>
            <a:pPr algn="ctr"/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Triune Brain in Evolution]</a:t>
            </a:r>
          </a:p>
        </p:txBody>
      </p:sp>
      <p:grpSp>
        <p:nvGrpSpPr>
          <p:cNvPr id="3" name="Groeperen 2"/>
          <p:cNvGrpSpPr/>
          <p:nvPr/>
        </p:nvGrpSpPr>
        <p:grpSpPr>
          <a:xfrm>
            <a:off x="5111393" y="974826"/>
            <a:ext cx="3312540" cy="1266916"/>
            <a:chOff x="5111393" y="974826"/>
            <a:chExt cx="3312540" cy="1266916"/>
          </a:xfrm>
        </p:grpSpPr>
        <p:sp>
          <p:nvSpPr>
            <p:cNvPr id="2" name="Pijl rechts 1"/>
            <p:cNvSpPr/>
            <p:nvPr/>
          </p:nvSpPr>
          <p:spPr>
            <a:xfrm>
              <a:off x="5111393" y="1243378"/>
              <a:ext cx="876697" cy="719115"/>
            </a:xfrm>
            <a:prstGeom prst="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ounded Rectangle 6"/>
            <p:cNvSpPr/>
            <p:nvPr/>
          </p:nvSpPr>
          <p:spPr>
            <a:xfrm>
              <a:off x="5990224" y="974826"/>
              <a:ext cx="2433709" cy="1266916"/>
            </a:xfrm>
            <a:prstGeom prst="roundRect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2300" dirty="0">
                  <a:solidFill>
                    <a:schemeClr val="accent1"/>
                  </a:solidFill>
                </a:rPr>
                <a:t>Instructies</a:t>
              </a:r>
            </a:p>
            <a:p>
              <a:r>
                <a:rPr lang="nl-BE" sz="2300" dirty="0">
                  <a:solidFill>
                    <a:schemeClr val="accent1"/>
                  </a:solidFill>
                </a:rPr>
                <a:t>Argumenten</a:t>
              </a:r>
            </a:p>
            <a:p>
              <a:r>
                <a:rPr lang="nl-BE" sz="2300" dirty="0">
                  <a:solidFill>
                    <a:schemeClr val="accent1"/>
                  </a:solidFill>
                </a:rPr>
                <a:t>Overtuigen</a:t>
              </a:r>
            </a:p>
          </p:txBody>
        </p:sp>
      </p:grpSp>
      <p:sp>
        <p:nvSpPr>
          <p:cNvPr id="27" name="Tijdelijke aanduiding voor voettekst 5"/>
          <p:cNvSpPr txBox="1">
            <a:spLocks/>
          </p:cNvSpPr>
          <p:nvPr/>
        </p:nvSpPr>
        <p:spPr>
          <a:xfrm>
            <a:off x="4679575" y="6377133"/>
            <a:ext cx="422603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>
                <a:latin typeface="Museo Sans 500" charset="0"/>
                <a:ea typeface="Museo Sans 500" charset="0"/>
                <a:cs typeface="Museo Sans 500" charset="0"/>
              </a:rPr>
              <a:t>Prenne : Gedrag de zwakke schakel</a:t>
            </a:r>
            <a:endParaRPr lang="en-US" sz="105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39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Schermafbeelding 2014-06-21 om 21.14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33"/>
            <a:ext cx="9144000" cy="604864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 rot="21384205">
            <a:off x="625258" y="1904456"/>
            <a:ext cx="3676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FF0000"/>
                </a:solidFill>
                <a:latin typeface="Chalkduster"/>
                <a:cs typeface="Chalkduster"/>
              </a:rPr>
              <a:t>IK MOET</a:t>
            </a:r>
          </a:p>
        </p:txBody>
      </p:sp>
      <p:sp>
        <p:nvSpPr>
          <p:cNvPr id="7" name="Tekstvak 6"/>
          <p:cNvSpPr txBox="1"/>
          <p:nvPr/>
        </p:nvSpPr>
        <p:spPr>
          <a:xfrm rot="21384205">
            <a:off x="996114" y="2664604"/>
            <a:ext cx="283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Chalkduster"/>
                <a:cs typeface="Chalkduster"/>
              </a:rPr>
              <a:t>(NIKS…)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</a:p>
        </p:txBody>
      </p:sp>
    </p:spTree>
    <p:extLst>
      <p:ext uri="{BB962C8B-B14F-4D97-AF65-F5344CB8AC3E}">
        <p14:creationId xmlns:p14="http://schemas.microsoft.com/office/powerpoint/2010/main" val="348120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4" t="14144" r="18807" b="30565"/>
          <a:stretch/>
        </p:blipFill>
        <p:spPr>
          <a:xfrm>
            <a:off x="3560637" y="878002"/>
            <a:ext cx="1550756" cy="1558069"/>
          </a:xfrm>
          <a:prstGeom prst="ellipse">
            <a:avLst/>
          </a:prstGeom>
        </p:spPr>
      </p:pic>
      <p:pic>
        <p:nvPicPr>
          <p:cNvPr id="7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10759" r="31719" b="17288"/>
          <a:stretch/>
        </p:blipFill>
        <p:spPr>
          <a:xfrm>
            <a:off x="3523893" y="4404541"/>
            <a:ext cx="1587500" cy="1584325"/>
          </a:xfrm>
          <a:prstGeom prst="ellipse">
            <a:avLst/>
          </a:prstGeom>
        </p:spPr>
      </p:pic>
      <p:pic>
        <p:nvPicPr>
          <p:cNvPr id="8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1" t="7424" r="50000" b="60586"/>
          <a:stretch/>
        </p:blipFill>
        <p:spPr>
          <a:xfrm>
            <a:off x="3539820" y="2619376"/>
            <a:ext cx="1593850" cy="1593850"/>
          </a:xfrm>
          <a:prstGeom prst="ellipse">
            <a:avLst/>
          </a:prstGeom>
        </p:spPr>
      </p:pic>
      <p:grpSp>
        <p:nvGrpSpPr>
          <p:cNvPr id="9" name="Group 14"/>
          <p:cNvGrpSpPr/>
          <p:nvPr/>
        </p:nvGrpSpPr>
        <p:grpSpPr>
          <a:xfrm rot="5400000">
            <a:off x="3565526" y="900652"/>
            <a:ext cx="1548000" cy="1548001"/>
            <a:chOff x="4204006" y="900652"/>
            <a:chExt cx="1548000" cy="1548001"/>
          </a:xfrm>
        </p:grpSpPr>
        <p:sp>
          <p:nvSpPr>
            <p:cNvPr id="10" name="Arc 11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2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3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5"/>
          <p:cNvGrpSpPr/>
          <p:nvPr/>
        </p:nvGrpSpPr>
        <p:grpSpPr>
          <a:xfrm rot="1140000">
            <a:off x="3560810" y="2658475"/>
            <a:ext cx="1548000" cy="1548001"/>
            <a:chOff x="4204006" y="900652"/>
            <a:chExt cx="1548000" cy="1548001"/>
          </a:xfrm>
        </p:grpSpPr>
        <p:sp>
          <p:nvSpPr>
            <p:cNvPr id="14" name="Arc 16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7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8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9"/>
          <p:cNvGrpSpPr/>
          <p:nvPr/>
        </p:nvGrpSpPr>
        <p:grpSpPr>
          <a:xfrm rot="9900000">
            <a:off x="3545757" y="4424484"/>
            <a:ext cx="1548000" cy="1548001"/>
            <a:chOff x="4204006" y="900652"/>
            <a:chExt cx="1548000" cy="1548001"/>
          </a:xfrm>
        </p:grpSpPr>
        <p:sp>
          <p:nvSpPr>
            <p:cNvPr id="18" name="Arc 20"/>
            <p:cNvSpPr/>
            <p:nvPr/>
          </p:nvSpPr>
          <p:spPr>
            <a:xfrm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21"/>
            <p:cNvSpPr/>
            <p:nvPr/>
          </p:nvSpPr>
          <p:spPr>
            <a:xfrm rot="5400000">
              <a:off x="4204006" y="900652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22"/>
            <p:cNvSpPr/>
            <p:nvPr/>
          </p:nvSpPr>
          <p:spPr>
            <a:xfrm rot="10800000">
              <a:off x="4204006" y="900653"/>
              <a:ext cx="1548000" cy="1548000"/>
            </a:xfrm>
            <a:prstGeom prst="arc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5" y="2456893"/>
            <a:ext cx="1629959" cy="1629959"/>
          </a:xfrm>
          <a:prstGeom prst="rect">
            <a:avLst/>
          </a:prstGeom>
        </p:spPr>
      </p:pic>
      <p:cxnSp>
        <p:nvCxnSpPr>
          <p:cNvPr id="22" name="Straight Connector 25"/>
          <p:cNvCxnSpPr/>
          <p:nvPr/>
        </p:nvCxnSpPr>
        <p:spPr>
          <a:xfrm flipV="1">
            <a:off x="1870544" y="1674652"/>
            <a:ext cx="1305962" cy="7740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7"/>
          <p:cNvCxnSpPr/>
          <p:nvPr/>
        </p:nvCxnSpPr>
        <p:spPr>
          <a:xfrm>
            <a:off x="1904751" y="4203002"/>
            <a:ext cx="1271752" cy="7369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8"/>
          <p:cNvCxnSpPr/>
          <p:nvPr/>
        </p:nvCxnSpPr>
        <p:spPr>
          <a:xfrm>
            <a:off x="1904751" y="3338491"/>
            <a:ext cx="1340172" cy="11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504845" y="5329411"/>
            <a:ext cx="2067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[Paul D. MacLean (1992) </a:t>
            </a:r>
          </a:p>
          <a:p>
            <a:pPr algn="ctr"/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Triune Brain in Evolution]</a:t>
            </a:r>
          </a:p>
        </p:txBody>
      </p:sp>
      <p:grpSp>
        <p:nvGrpSpPr>
          <p:cNvPr id="3" name="Groeperen 2"/>
          <p:cNvGrpSpPr/>
          <p:nvPr/>
        </p:nvGrpSpPr>
        <p:grpSpPr>
          <a:xfrm>
            <a:off x="5111393" y="2799017"/>
            <a:ext cx="3312540" cy="1266916"/>
            <a:chOff x="5111393" y="974826"/>
            <a:chExt cx="3312540" cy="1266916"/>
          </a:xfrm>
        </p:grpSpPr>
        <p:sp>
          <p:nvSpPr>
            <p:cNvPr id="2" name="Pijl rechts 1"/>
            <p:cNvSpPr/>
            <p:nvPr/>
          </p:nvSpPr>
          <p:spPr>
            <a:xfrm>
              <a:off x="5111393" y="1243378"/>
              <a:ext cx="876697" cy="719115"/>
            </a:xfrm>
            <a:prstGeom prst="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ounded Rectangle 6"/>
            <p:cNvSpPr/>
            <p:nvPr/>
          </p:nvSpPr>
          <p:spPr>
            <a:xfrm>
              <a:off x="5990224" y="974826"/>
              <a:ext cx="2433709" cy="1266916"/>
            </a:xfrm>
            <a:prstGeom prst="roundRect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2300" dirty="0">
                  <a:solidFill>
                    <a:schemeClr val="accent1"/>
                  </a:solidFill>
                </a:rPr>
                <a:t>Omgeving</a:t>
              </a:r>
            </a:p>
            <a:p>
              <a:r>
                <a:rPr lang="nl-BE" sz="2300" dirty="0">
                  <a:solidFill>
                    <a:schemeClr val="accent1"/>
                  </a:solidFill>
                </a:rPr>
                <a:t>Eigen ervaring</a:t>
              </a:r>
            </a:p>
          </p:txBody>
        </p:sp>
      </p:grpSp>
      <p:sp>
        <p:nvSpPr>
          <p:cNvPr id="27" name="Tijdelijke aanduiding voor voettekst 5"/>
          <p:cNvSpPr txBox="1">
            <a:spLocks/>
          </p:cNvSpPr>
          <p:nvPr/>
        </p:nvSpPr>
        <p:spPr>
          <a:xfrm>
            <a:off x="4679575" y="6377133"/>
            <a:ext cx="422603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>
                <a:latin typeface="Museo Sans 500" charset="0"/>
                <a:ea typeface="Museo Sans 500" charset="0"/>
                <a:cs typeface="Museo Sans 500" charset="0"/>
              </a:rPr>
              <a:t>Prenne : Gedrag de zwakke schakel</a:t>
            </a:r>
            <a:endParaRPr lang="en-US" sz="105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33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Schermafbeelding 2014-07-03 om 09.21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292"/>
            <a:ext cx="9144000" cy="611649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</a:p>
        </p:txBody>
      </p:sp>
    </p:spTree>
    <p:extLst>
      <p:ext uri="{BB962C8B-B14F-4D97-AF65-F5344CB8AC3E}">
        <p14:creationId xmlns:p14="http://schemas.microsoft.com/office/powerpoint/2010/main" val="29853224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8" name="Titel 8"/>
          <p:cNvSpPr>
            <a:spLocks noGrp="1"/>
          </p:cNvSpPr>
          <p:nvPr>
            <p:ph type="title"/>
          </p:nvPr>
        </p:nvSpPr>
        <p:spPr>
          <a:xfrm>
            <a:off x="-95766" y="198088"/>
            <a:ext cx="2984250" cy="566374"/>
          </a:xfrm>
        </p:spPr>
        <p:txBody>
          <a:bodyPr/>
          <a:lstStyle/>
          <a:p>
            <a:r>
              <a:rPr lang="nl-NL" dirty="0"/>
              <a:t>Samengevat</a:t>
            </a:r>
          </a:p>
        </p:txBody>
      </p:sp>
      <p:sp>
        <p:nvSpPr>
          <p:cNvPr id="17" name="Ovaal 16"/>
          <p:cNvSpPr/>
          <p:nvPr/>
        </p:nvSpPr>
        <p:spPr>
          <a:xfrm>
            <a:off x="-415998" y="1427050"/>
            <a:ext cx="4754534" cy="4754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3">
            <a:grayscl/>
          </a:blip>
          <a:srcRect l="17017" r="12767"/>
          <a:stretch/>
        </p:blipFill>
        <p:spPr>
          <a:xfrm>
            <a:off x="1030147" y="1770926"/>
            <a:ext cx="1937380" cy="4130443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20" name="Tijdelijke aanduiding voor tekst 4"/>
          <p:cNvSpPr txBox="1">
            <a:spLocks/>
          </p:cNvSpPr>
          <p:nvPr/>
        </p:nvSpPr>
        <p:spPr>
          <a:xfrm>
            <a:off x="4611692" y="1110914"/>
            <a:ext cx="4532307" cy="543527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nl-NL" sz="2400" dirty="0">
                <a:latin typeface="+mn-lt"/>
                <a:cs typeface="Museo Sans 500"/>
              </a:rPr>
              <a:t> 95% van ons gedrag is routine en wordt niet rationeel gestuurd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endParaRPr lang="nl-NL" sz="2400" dirty="0">
              <a:latin typeface="+mn-lt"/>
              <a:cs typeface="Museo Sans 500"/>
            </a:endParaRP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nl-NL" sz="2400" dirty="0">
                <a:latin typeface="+mn-lt"/>
                <a:cs typeface="Museo Sans 500"/>
              </a:rPr>
              <a:t> Routinegedrag kost nauwelijks energie en blijft alleen daardoor al bestaan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endParaRPr lang="nl-NL" sz="2400" dirty="0">
              <a:latin typeface="+mn-lt"/>
              <a:cs typeface="Museo Sans 500"/>
            </a:endParaRP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nl-NL" sz="2400" dirty="0">
                <a:latin typeface="+mn-lt"/>
                <a:cs typeface="Museo Sans 500"/>
              </a:rPr>
              <a:t>Gedrag veranderen kost veel energie, want is een bewust proces – Bewustzijn is een goed begin, maar niet voldoende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endParaRPr lang="nl-NL" sz="2400" dirty="0">
              <a:latin typeface="+mn-lt"/>
              <a:cs typeface="Museo Sans 500"/>
            </a:endParaRP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nl-NL" sz="2400" dirty="0">
                <a:latin typeface="+mn-lt"/>
                <a:cs typeface="Museo Sans 500"/>
              </a:rPr>
              <a:t>We </a:t>
            </a:r>
            <a:r>
              <a:rPr lang="nl-NL" sz="2400" dirty="0" err="1">
                <a:latin typeface="+mn-lt"/>
                <a:cs typeface="Museo Sans 500"/>
              </a:rPr>
              <a:t>kopi</a:t>
            </a:r>
            <a:r>
              <a:rPr lang="nl-BE" sz="2400" dirty="0">
                <a:latin typeface="+mn-lt"/>
                <a:cs typeface="Museo Sans 500"/>
              </a:rPr>
              <a:t>ëren gedrag dat we zien in onze omgeving, zeker van mensen die we graag hebben</a:t>
            </a:r>
            <a:endParaRPr lang="nl-NL" sz="2400" dirty="0">
              <a:latin typeface="+mn-lt"/>
              <a:cs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142758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Museo Sans 500"/>
                <a:cs typeface="Museo Sans 500"/>
              </a:rPr>
              <a:t>Inhoudsoverzicht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268386" y="3366654"/>
            <a:ext cx="4833257" cy="2883957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Waar loopt het fout?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Enkele inzichten in 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)gedrag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solidFill>
                  <a:srgbClr val="FF0000"/>
                </a:solidFill>
                <a:latin typeface="+mn-lt"/>
                <a:cs typeface="Museo Sans 500"/>
              </a:rPr>
              <a:t>(</a:t>
            </a:r>
            <a:r>
              <a:rPr lang="nl-NL" dirty="0" err="1">
                <a:solidFill>
                  <a:srgbClr val="FF0000"/>
                </a:solidFill>
                <a:latin typeface="+mn-lt"/>
                <a:cs typeface="Museo Sans 500"/>
              </a:rPr>
              <a:t>Veiligheids</a:t>
            </a:r>
            <a:r>
              <a:rPr lang="nl-NL" dirty="0">
                <a:solidFill>
                  <a:srgbClr val="FF0000"/>
                </a:solidFill>
                <a:latin typeface="+mn-lt"/>
                <a:cs typeface="Museo Sans 500"/>
              </a:rPr>
              <a:t>)leiderschap: hoe (</a:t>
            </a:r>
            <a:r>
              <a:rPr lang="nl-NL" dirty="0" err="1">
                <a:solidFill>
                  <a:srgbClr val="FF0000"/>
                </a:solidFill>
                <a:latin typeface="+mn-lt"/>
                <a:cs typeface="Museo Sans 500"/>
              </a:rPr>
              <a:t>veiligheids</a:t>
            </a:r>
            <a:r>
              <a:rPr lang="nl-NL" dirty="0">
                <a:solidFill>
                  <a:srgbClr val="FF0000"/>
                </a:solidFill>
                <a:latin typeface="+mn-lt"/>
                <a:cs typeface="Museo Sans 500"/>
              </a:rPr>
              <a:t>)gedrag </a:t>
            </a:r>
            <a:r>
              <a:rPr lang="nl-NL" dirty="0" err="1">
                <a:solidFill>
                  <a:srgbClr val="FF0000"/>
                </a:solidFill>
                <a:latin typeface="+mn-lt"/>
                <a:cs typeface="Museo Sans 500"/>
              </a:rPr>
              <a:t>be</a:t>
            </a:r>
            <a:r>
              <a:rPr lang="nl-BE" dirty="0">
                <a:solidFill>
                  <a:srgbClr val="FF0000"/>
                </a:solidFill>
                <a:latin typeface="+mn-lt"/>
                <a:cs typeface="Museo Sans 500"/>
              </a:rPr>
              <a:t>ïnvloeden?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BE" dirty="0">
                <a:latin typeface="+mn-lt"/>
                <a:cs typeface="Museo Sans 500"/>
              </a:rPr>
              <a:t>Enkele tips</a:t>
            </a:r>
            <a:endParaRPr lang="nl-NL" dirty="0">
              <a:latin typeface="+mn-lt"/>
              <a:cs typeface="Museo Sans 50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0030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t="3177" b="11473"/>
          <a:stretch/>
        </p:blipFill>
        <p:spPr>
          <a:xfrm>
            <a:off x="-402053" y="1585283"/>
            <a:ext cx="4610100" cy="4625788"/>
          </a:xfrm>
          <a:prstGeom prst="ellipse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65033" y="3788566"/>
            <a:ext cx="39688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Leiderschap is het vermogen om het gedrag van mensen te </a:t>
            </a: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</a:t>
            </a: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ïnvloeden in functie van de vooropgestelde doelen</a:t>
            </a:r>
            <a:endParaRPr lang="nl-N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endParaRPr lang="nl-NL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nl-NL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Ben </a:t>
            </a:r>
            <a:r>
              <a:rPr lang="nl-NL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Tiggelaar</a:t>
            </a:r>
            <a:r>
              <a:rPr lang="nl-NL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el 8"/>
          <p:cNvSpPr txBox="1">
            <a:spLocks/>
          </p:cNvSpPr>
          <p:nvPr/>
        </p:nvSpPr>
        <p:spPr>
          <a:xfrm>
            <a:off x="-59908" y="72587"/>
            <a:ext cx="2984250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 dirty="0">
                <a:latin typeface="+mn-lt"/>
              </a:rPr>
              <a:t>(</a:t>
            </a:r>
            <a:r>
              <a:rPr lang="nl-NL" sz="2200" dirty="0" err="1">
                <a:latin typeface="+mn-lt"/>
              </a:rPr>
              <a:t>Veiligheids</a:t>
            </a:r>
            <a:r>
              <a:rPr lang="nl-NL" sz="2200" dirty="0">
                <a:latin typeface="+mn-lt"/>
              </a:rPr>
              <a:t>)</a:t>
            </a:r>
          </a:p>
          <a:p>
            <a:pPr algn="r"/>
            <a:r>
              <a:rPr lang="nl-NL" sz="2200" dirty="0">
                <a:latin typeface="+mn-lt"/>
              </a:rPr>
              <a:t>leiderschap</a:t>
            </a:r>
          </a:p>
        </p:txBody>
      </p:sp>
    </p:spTree>
    <p:extLst>
      <p:ext uri="{BB962C8B-B14F-4D97-AF65-F5344CB8AC3E}">
        <p14:creationId xmlns:p14="http://schemas.microsoft.com/office/powerpoint/2010/main" val="2066059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al 9"/>
          <p:cNvSpPr/>
          <p:nvPr/>
        </p:nvSpPr>
        <p:spPr>
          <a:xfrm>
            <a:off x="-257129" y="1591920"/>
            <a:ext cx="4396475" cy="4378573"/>
          </a:xfrm>
          <a:prstGeom prst="ellipse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938" r="-5118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kern="120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29175" y="3788566"/>
            <a:ext cx="3968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Gedrag laat zich niet sturen door drukknoppen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el 8"/>
          <p:cNvSpPr txBox="1">
            <a:spLocks/>
          </p:cNvSpPr>
          <p:nvPr/>
        </p:nvSpPr>
        <p:spPr>
          <a:xfrm>
            <a:off x="-59908" y="72587"/>
            <a:ext cx="2984250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 dirty="0">
                <a:latin typeface="+mn-lt"/>
              </a:rPr>
              <a:t>(</a:t>
            </a:r>
            <a:r>
              <a:rPr lang="nl-NL" sz="2200" dirty="0" err="1">
                <a:latin typeface="+mn-lt"/>
              </a:rPr>
              <a:t>Veiligheids</a:t>
            </a:r>
            <a:r>
              <a:rPr lang="nl-NL" sz="2200" dirty="0">
                <a:latin typeface="+mn-lt"/>
              </a:rPr>
              <a:t>)</a:t>
            </a:r>
          </a:p>
          <a:p>
            <a:pPr algn="r"/>
            <a:r>
              <a:rPr lang="nl-NL" sz="2200" dirty="0">
                <a:latin typeface="+mn-lt"/>
              </a:rPr>
              <a:t>leiderschap</a:t>
            </a:r>
          </a:p>
        </p:txBody>
      </p:sp>
    </p:spTree>
    <p:extLst>
      <p:ext uri="{BB962C8B-B14F-4D97-AF65-F5344CB8AC3E}">
        <p14:creationId xmlns:p14="http://schemas.microsoft.com/office/powerpoint/2010/main" val="1136167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dvertenties-SaW-A5-I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97"/>
            <a:ext cx="9116982" cy="62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8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cxnSp>
        <p:nvCxnSpPr>
          <p:cNvPr id="36" name="Rechte verbindingslijn met pijl 35"/>
          <p:cNvCxnSpPr/>
          <p:nvPr/>
        </p:nvCxnSpPr>
        <p:spPr>
          <a:xfrm>
            <a:off x="5552524" y="2487818"/>
            <a:ext cx="9478" cy="502296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/>
          <p:cNvCxnSpPr/>
          <p:nvPr/>
        </p:nvCxnSpPr>
        <p:spPr>
          <a:xfrm flipV="1">
            <a:off x="3894489" y="3696141"/>
            <a:ext cx="1035069" cy="9478"/>
          </a:xfrm>
          <a:prstGeom prst="straightConnector1">
            <a:avLst/>
          </a:prstGeom>
          <a:ln w="28575" cmpd="sng">
            <a:solidFill>
              <a:srgbClr val="EF4136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eperen 7"/>
          <p:cNvGrpSpPr/>
          <p:nvPr/>
        </p:nvGrpSpPr>
        <p:grpSpPr>
          <a:xfrm>
            <a:off x="4990445" y="1177397"/>
            <a:ext cx="1133635" cy="1154708"/>
            <a:chOff x="4990445" y="1177397"/>
            <a:chExt cx="1133635" cy="1154708"/>
          </a:xfrm>
        </p:grpSpPr>
        <p:grpSp>
          <p:nvGrpSpPr>
            <p:cNvPr id="28" name="Group 14"/>
            <p:cNvGrpSpPr/>
            <p:nvPr/>
          </p:nvGrpSpPr>
          <p:grpSpPr>
            <a:xfrm rot="5400000">
              <a:off x="4979909" y="1187933"/>
              <a:ext cx="1154708" cy="1133635"/>
              <a:chOff x="4204006" y="900652"/>
              <a:chExt cx="1548000" cy="1548001"/>
            </a:xfrm>
          </p:grpSpPr>
          <p:sp>
            <p:nvSpPr>
              <p:cNvPr id="29" name="Arc 11"/>
              <p:cNvSpPr/>
              <p:nvPr/>
            </p:nvSpPr>
            <p:spPr>
              <a:xfrm>
                <a:off x="4204006" y="900652"/>
                <a:ext cx="1548000" cy="1548000"/>
              </a:xfrm>
              <a:prstGeom prst="arc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12"/>
              <p:cNvSpPr/>
              <p:nvPr/>
            </p:nvSpPr>
            <p:spPr>
              <a:xfrm rot="5400000">
                <a:off x="4204006" y="900652"/>
                <a:ext cx="1548000" cy="1548000"/>
              </a:xfrm>
              <a:prstGeom prst="arc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13"/>
              <p:cNvSpPr/>
              <p:nvPr/>
            </p:nvSpPr>
            <p:spPr>
              <a:xfrm rot="10800000">
                <a:off x="4204006" y="900653"/>
                <a:ext cx="1548000" cy="1548000"/>
              </a:xfrm>
              <a:prstGeom prst="arc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kstvak 42"/>
            <p:cNvSpPr txBox="1"/>
            <p:nvPr/>
          </p:nvSpPr>
          <p:spPr>
            <a:xfrm>
              <a:off x="5083292" y="1460949"/>
              <a:ext cx="931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Museo Sans 500"/>
                  <a:cs typeface="Museo Sans 500"/>
                </a:rPr>
                <a:t>Activator</a:t>
              </a:r>
              <a:endParaRPr lang="nl-NL" sz="1400" baseline="-25000" dirty="0">
                <a:latin typeface="Museo Sans 500"/>
                <a:cs typeface="Museo Sans 500"/>
              </a:endParaRPr>
            </a:p>
          </p:txBody>
        </p:sp>
      </p:grpSp>
      <p:sp>
        <p:nvSpPr>
          <p:cNvPr id="44" name="Tekstvak 43"/>
          <p:cNvSpPr txBox="1"/>
          <p:nvPr/>
        </p:nvSpPr>
        <p:spPr>
          <a:xfrm>
            <a:off x="3023867" y="3453623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>
                <a:latin typeface="Museo Sans 500"/>
                <a:cs typeface="Museo Sans 500"/>
              </a:rPr>
              <a:t>B</a:t>
            </a:r>
            <a:r>
              <a:rPr lang="nl-NL" sz="2200" baseline="-25000" dirty="0">
                <a:latin typeface="Museo Sans 500"/>
                <a:cs typeface="Museo Sans 500"/>
              </a:rPr>
              <a:t>1</a:t>
            </a:r>
          </a:p>
        </p:txBody>
      </p:sp>
      <p:cxnSp>
        <p:nvCxnSpPr>
          <p:cNvPr id="61" name="Rechte verbindingslijn met pijl 60"/>
          <p:cNvCxnSpPr/>
          <p:nvPr/>
        </p:nvCxnSpPr>
        <p:spPr>
          <a:xfrm>
            <a:off x="5657245" y="4407473"/>
            <a:ext cx="0" cy="444668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kstvak 65"/>
          <p:cNvSpPr txBox="1"/>
          <p:nvPr/>
        </p:nvSpPr>
        <p:spPr>
          <a:xfrm>
            <a:off x="307942" y="3450639"/>
            <a:ext cx="215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Museo Sans 700"/>
                <a:cs typeface="Museo Sans 700"/>
              </a:rPr>
              <a:t>Niet dragen van een veiligheidshelm</a:t>
            </a:r>
          </a:p>
        </p:txBody>
      </p:sp>
      <p:grpSp>
        <p:nvGrpSpPr>
          <p:cNvPr id="6" name="Groeperen 5"/>
          <p:cNvGrpSpPr/>
          <p:nvPr/>
        </p:nvGrpSpPr>
        <p:grpSpPr>
          <a:xfrm>
            <a:off x="279401" y="2986505"/>
            <a:ext cx="3523935" cy="1398244"/>
            <a:chOff x="279401" y="2986505"/>
            <a:chExt cx="3523935" cy="1398244"/>
          </a:xfrm>
        </p:grpSpPr>
        <p:sp>
          <p:nvSpPr>
            <p:cNvPr id="63" name="Afgeronde rechthoek 62"/>
            <p:cNvSpPr/>
            <p:nvPr/>
          </p:nvSpPr>
          <p:spPr>
            <a:xfrm>
              <a:off x="279401" y="3399926"/>
              <a:ext cx="2233213" cy="592429"/>
            </a:xfrm>
            <a:prstGeom prst="roundRect">
              <a:avLst/>
            </a:prstGeom>
            <a:noFill/>
            <a:ln w="1905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82" name="Groeperen 81"/>
            <p:cNvGrpSpPr/>
            <p:nvPr/>
          </p:nvGrpSpPr>
          <p:grpSpPr>
            <a:xfrm>
              <a:off x="2711142" y="2986505"/>
              <a:ext cx="1058171" cy="1398244"/>
              <a:chOff x="1365302" y="2441355"/>
              <a:chExt cx="1850166" cy="2439442"/>
            </a:xfrm>
          </p:grpSpPr>
          <p:pic>
            <p:nvPicPr>
              <p:cNvPr id="83" name="Afbeelding 82" descr="Schermafbeelding 2013-06-19 om 13.44.47.png"/>
              <p:cNvPicPr>
                <a:picLocks noChangeAspect="1"/>
              </p:cNvPicPr>
              <p:nvPr/>
            </p:nvPicPr>
            <p:blipFill>
              <a:blip r:embed="rId3"/>
              <a:srcRect b="4761"/>
              <a:stretch>
                <a:fillRect/>
              </a:stretch>
            </p:blipFill>
            <p:spPr>
              <a:xfrm>
                <a:off x="1365302" y="2441355"/>
                <a:ext cx="1850166" cy="2366469"/>
              </a:xfrm>
              <a:prstGeom prst="rect">
                <a:avLst/>
              </a:prstGeom>
            </p:spPr>
          </p:pic>
          <p:sp>
            <p:nvSpPr>
              <p:cNvPr id="84" name="Rechthoek 83"/>
              <p:cNvSpPr/>
              <p:nvPr/>
            </p:nvSpPr>
            <p:spPr>
              <a:xfrm>
                <a:off x="1524584" y="4251011"/>
                <a:ext cx="1241659" cy="629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dirty="0"/>
              </a:p>
            </p:txBody>
          </p:sp>
        </p:grpSp>
        <p:grpSp>
          <p:nvGrpSpPr>
            <p:cNvPr id="23" name="Group 15"/>
            <p:cNvGrpSpPr/>
            <p:nvPr/>
          </p:nvGrpSpPr>
          <p:grpSpPr>
            <a:xfrm rot="1140000">
              <a:off x="2669702" y="3133720"/>
              <a:ext cx="1133634" cy="1154707"/>
              <a:chOff x="4204006" y="900652"/>
              <a:chExt cx="1548000" cy="1597813"/>
            </a:xfrm>
          </p:grpSpPr>
          <p:sp>
            <p:nvSpPr>
              <p:cNvPr id="24" name="Arc 16"/>
              <p:cNvSpPr/>
              <p:nvPr/>
            </p:nvSpPr>
            <p:spPr>
              <a:xfrm>
                <a:off x="4204006" y="900652"/>
                <a:ext cx="1548000" cy="1597813"/>
              </a:xfrm>
              <a:prstGeom prst="arc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17"/>
              <p:cNvSpPr/>
              <p:nvPr/>
            </p:nvSpPr>
            <p:spPr>
              <a:xfrm rot="5400000">
                <a:off x="4204006" y="900652"/>
                <a:ext cx="1548000" cy="1548000"/>
              </a:xfrm>
              <a:prstGeom prst="arc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18"/>
              <p:cNvSpPr/>
              <p:nvPr/>
            </p:nvSpPr>
            <p:spPr>
              <a:xfrm rot="10800000">
                <a:off x="4204006" y="900653"/>
                <a:ext cx="1548000" cy="1548000"/>
              </a:xfrm>
              <a:prstGeom prst="arc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eperen 6"/>
          <p:cNvGrpSpPr/>
          <p:nvPr/>
        </p:nvGrpSpPr>
        <p:grpSpPr>
          <a:xfrm>
            <a:off x="4960233" y="3120803"/>
            <a:ext cx="3672896" cy="1270323"/>
            <a:chOff x="4953283" y="3098024"/>
            <a:chExt cx="3672896" cy="1270323"/>
          </a:xfrm>
        </p:grpSpPr>
        <p:grpSp>
          <p:nvGrpSpPr>
            <p:cNvPr id="32" name="Group 15"/>
            <p:cNvGrpSpPr/>
            <p:nvPr/>
          </p:nvGrpSpPr>
          <p:grpSpPr>
            <a:xfrm rot="1140000">
              <a:off x="4990446" y="3098024"/>
              <a:ext cx="1133634" cy="1154707"/>
              <a:chOff x="4204006" y="900652"/>
              <a:chExt cx="1548000" cy="1597813"/>
            </a:xfrm>
          </p:grpSpPr>
          <p:sp>
            <p:nvSpPr>
              <p:cNvPr id="33" name="Arc 16"/>
              <p:cNvSpPr/>
              <p:nvPr/>
            </p:nvSpPr>
            <p:spPr>
              <a:xfrm>
                <a:off x="4204006" y="900652"/>
                <a:ext cx="1548000" cy="1597813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17"/>
              <p:cNvSpPr/>
              <p:nvPr/>
            </p:nvSpPr>
            <p:spPr>
              <a:xfrm rot="5400000">
                <a:off x="4204006" y="900652"/>
                <a:ext cx="1548000" cy="1548000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18"/>
              <p:cNvSpPr/>
              <p:nvPr/>
            </p:nvSpPr>
            <p:spPr>
              <a:xfrm rot="10800000">
                <a:off x="4204006" y="900653"/>
                <a:ext cx="1548000" cy="1548000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Afgeronde rechthoek 68"/>
            <p:cNvSpPr/>
            <p:nvPr/>
          </p:nvSpPr>
          <p:spPr>
            <a:xfrm>
              <a:off x="6286179" y="3387914"/>
              <a:ext cx="2340000" cy="592429"/>
            </a:xfrm>
            <a:prstGeom prst="roundRect">
              <a:avLst/>
            </a:prstGeom>
            <a:noFill/>
            <a:ln w="1905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Tekstvak 71"/>
            <p:cNvSpPr txBox="1"/>
            <p:nvPr/>
          </p:nvSpPr>
          <p:spPr>
            <a:xfrm>
              <a:off x="6328732" y="3436931"/>
              <a:ext cx="223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>
                  <a:latin typeface="Museo Sans 700"/>
                  <a:cs typeface="Museo Sans 700"/>
                </a:rPr>
                <a:t>Dragen van een veiligheidshelm</a:t>
              </a:r>
            </a:p>
          </p:txBody>
        </p:sp>
        <p:pic>
          <p:nvPicPr>
            <p:cNvPr id="85" name="Afbeelding 84" descr="Schermafbeelding 2013-06-19 om 13.44.5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283" y="3214723"/>
              <a:ext cx="1153624" cy="1153624"/>
            </a:xfrm>
            <a:prstGeom prst="rect">
              <a:avLst/>
            </a:prstGeom>
          </p:spPr>
        </p:pic>
      </p:grpSp>
      <p:grpSp>
        <p:nvGrpSpPr>
          <p:cNvPr id="16" name="Groeperen 15"/>
          <p:cNvGrpSpPr/>
          <p:nvPr/>
        </p:nvGrpSpPr>
        <p:grpSpPr>
          <a:xfrm>
            <a:off x="2751075" y="1933575"/>
            <a:ext cx="2153532" cy="974874"/>
            <a:chOff x="2751075" y="1933575"/>
            <a:chExt cx="2153532" cy="974874"/>
          </a:xfrm>
        </p:grpSpPr>
        <p:sp>
          <p:nvSpPr>
            <p:cNvPr id="91" name="Tekstvak 90"/>
            <p:cNvSpPr txBox="1"/>
            <p:nvPr/>
          </p:nvSpPr>
          <p:spPr>
            <a:xfrm rot="19482052">
              <a:off x="2751075" y="2142181"/>
              <a:ext cx="2153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>
                  <a:latin typeface="Museo Sans 700"/>
                  <a:cs typeface="Museo Sans 700"/>
                </a:rPr>
                <a:t>Hervallen in gewoontes</a:t>
              </a:r>
            </a:p>
          </p:txBody>
        </p:sp>
        <p:cxnSp>
          <p:nvCxnSpPr>
            <p:cNvPr id="86" name="Rechte verbindingslijn met pijl 85"/>
            <p:cNvCxnSpPr/>
            <p:nvPr/>
          </p:nvCxnSpPr>
          <p:spPr>
            <a:xfrm flipH="1">
              <a:off x="3240228" y="1933575"/>
              <a:ext cx="1381979" cy="97487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eperen 9"/>
          <p:cNvGrpSpPr/>
          <p:nvPr/>
        </p:nvGrpSpPr>
        <p:grpSpPr>
          <a:xfrm>
            <a:off x="4990446" y="5018651"/>
            <a:ext cx="1368990" cy="1154709"/>
            <a:chOff x="4990446" y="5018651"/>
            <a:chExt cx="1368990" cy="1154709"/>
          </a:xfrm>
        </p:grpSpPr>
        <p:grpSp>
          <p:nvGrpSpPr>
            <p:cNvPr id="78" name="Group 19"/>
            <p:cNvGrpSpPr/>
            <p:nvPr/>
          </p:nvGrpSpPr>
          <p:grpSpPr>
            <a:xfrm rot="9900000">
              <a:off x="4990446" y="5018651"/>
              <a:ext cx="1133634" cy="1154709"/>
              <a:chOff x="4204006" y="850838"/>
              <a:chExt cx="1548000" cy="1597814"/>
            </a:xfrm>
          </p:grpSpPr>
          <p:sp>
            <p:nvSpPr>
              <p:cNvPr id="79" name="Arc 20"/>
              <p:cNvSpPr/>
              <p:nvPr/>
            </p:nvSpPr>
            <p:spPr>
              <a:xfrm>
                <a:off x="4204006" y="900652"/>
                <a:ext cx="1548000" cy="1548000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21"/>
              <p:cNvSpPr/>
              <p:nvPr/>
            </p:nvSpPr>
            <p:spPr>
              <a:xfrm rot="5400000">
                <a:off x="4204006" y="900652"/>
                <a:ext cx="1548000" cy="1548000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Arc 22"/>
              <p:cNvSpPr/>
              <p:nvPr/>
            </p:nvSpPr>
            <p:spPr>
              <a:xfrm rot="10800000">
                <a:off x="4204006" y="850838"/>
                <a:ext cx="1548000" cy="1597814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kstvak 86"/>
            <p:cNvSpPr txBox="1"/>
            <p:nvPr/>
          </p:nvSpPr>
          <p:spPr>
            <a:xfrm>
              <a:off x="5012592" y="5442116"/>
              <a:ext cx="1346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>
                  <a:latin typeface="Museo Sans 500"/>
                  <a:cs typeface="Museo Sans 500"/>
                </a:rPr>
                <a:t>Consequentie</a:t>
              </a:r>
              <a:endParaRPr lang="nl-NL" sz="1400" baseline="-25000" dirty="0">
                <a:latin typeface="Museo Sans 500"/>
                <a:cs typeface="Museo Sans 500"/>
              </a:endParaRPr>
            </a:p>
          </p:txBody>
        </p:sp>
      </p:grpSp>
      <p:grpSp>
        <p:nvGrpSpPr>
          <p:cNvPr id="88" name="Groeperen 87"/>
          <p:cNvGrpSpPr/>
          <p:nvPr/>
        </p:nvGrpSpPr>
        <p:grpSpPr>
          <a:xfrm>
            <a:off x="3222367" y="1332676"/>
            <a:ext cx="1099024" cy="4580761"/>
            <a:chOff x="4271409" y="1571171"/>
            <a:chExt cx="1099024" cy="4263466"/>
          </a:xfrm>
        </p:grpSpPr>
        <p:sp>
          <p:nvSpPr>
            <p:cNvPr id="89" name="Tekstvak 88"/>
            <p:cNvSpPr txBox="1"/>
            <p:nvPr/>
          </p:nvSpPr>
          <p:spPr>
            <a:xfrm>
              <a:off x="4271409" y="1571171"/>
              <a:ext cx="941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accent1"/>
                  </a:solidFill>
                </a:rPr>
                <a:t>5 %</a:t>
              </a:r>
            </a:p>
          </p:txBody>
        </p:sp>
        <p:sp>
          <p:nvSpPr>
            <p:cNvPr id="90" name="Tekstvak 89"/>
            <p:cNvSpPr txBox="1"/>
            <p:nvPr/>
          </p:nvSpPr>
          <p:spPr>
            <a:xfrm>
              <a:off x="4271409" y="5311417"/>
              <a:ext cx="1099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solidFill>
                    <a:schemeClr val="accent1"/>
                  </a:solidFill>
                </a:rPr>
                <a:t>95 %</a:t>
              </a:r>
            </a:p>
          </p:txBody>
        </p:sp>
      </p:grpSp>
      <p:grpSp>
        <p:nvGrpSpPr>
          <p:cNvPr id="17" name="Groeperen 16"/>
          <p:cNvGrpSpPr/>
          <p:nvPr/>
        </p:nvGrpSpPr>
        <p:grpSpPr>
          <a:xfrm>
            <a:off x="3662293" y="4407473"/>
            <a:ext cx="1851470" cy="444668"/>
            <a:chOff x="3662293" y="4407473"/>
            <a:chExt cx="1851470" cy="444668"/>
          </a:xfrm>
        </p:grpSpPr>
        <p:cxnSp>
          <p:nvCxnSpPr>
            <p:cNvPr id="59" name="Rechte verbindingslijn met pijl 58"/>
            <p:cNvCxnSpPr/>
            <p:nvPr/>
          </p:nvCxnSpPr>
          <p:spPr>
            <a:xfrm flipV="1">
              <a:off x="5513763" y="4407473"/>
              <a:ext cx="0" cy="44466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kstvak 91"/>
            <p:cNvSpPr txBox="1"/>
            <p:nvPr/>
          </p:nvSpPr>
          <p:spPr>
            <a:xfrm>
              <a:off x="3662293" y="4517801"/>
              <a:ext cx="15453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>
                  <a:latin typeface="Museo Sans 700"/>
                  <a:cs typeface="Museo Sans 700"/>
                </a:rPr>
                <a:t>Feedbackcultuur</a:t>
              </a:r>
            </a:p>
          </p:txBody>
        </p:sp>
      </p:grpSp>
      <p:sp>
        <p:nvSpPr>
          <p:cNvPr id="55" name="Titel 8"/>
          <p:cNvSpPr txBox="1">
            <a:spLocks/>
          </p:cNvSpPr>
          <p:nvPr/>
        </p:nvSpPr>
        <p:spPr>
          <a:xfrm>
            <a:off x="-59908" y="72587"/>
            <a:ext cx="2984250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 dirty="0">
                <a:latin typeface="+mn-lt"/>
              </a:rPr>
              <a:t>(</a:t>
            </a:r>
            <a:r>
              <a:rPr lang="nl-NL" sz="2200" dirty="0" err="1">
                <a:latin typeface="+mn-lt"/>
              </a:rPr>
              <a:t>Veiligheids</a:t>
            </a:r>
            <a:r>
              <a:rPr lang="nl-NL" sz="2200" dirty="0">
                <a:latin typeface="+mn-lt"/>
              </a:rPr>
              <a:t>)</a:t>
            </a:r>
          </a:p>
          <a:p>
            <a:pPr algn="r"/>
            <a:r>
              <a:rPr lang="nl-NL" sz="2200" dirty="0">
                <a:latin typeface="+mn-lt"/>
              </a:rPr>
              <a:t>leiderschap</a:t>
            </a:r>
          </a:p>
        </p:txBody>
      </p:sp>
    </p:spTree>
    <p:extLst>
      <p:ext uri="{BB962C8B-B14F-4D97-AF65-F5344CB8AC3E}">
        <p14:creationId xmlns:p14="http://schemas.microsoft.com/office/powerpoint/2010/main" val="79503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cxnSp>
        <p:nvCxnSpPr>
          <p:cNvPr id="36" name="Rechte verbindingslijn met pijl 35"/>
          <p:cNvCxnSpPr/>
          <p:nvPr/>
        </p:nvCxnSpPr>
        <p:spPr>
          <a:xfrm>
            <a:off x="5552524" y="2487818"/>
            <a:ext cx="9478" cy="502296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/>
          <p:cNvCxnSpPr/>
          <p:nvPr/>
        </p:nvCxnSpPr>
        <p:spPr>
          <a:xfrm flipV="1">
            <a:off x="3894489" y="3696141"/>
            <a:ext cx="1035069" cy="9478"/>
          </a:xfrm>
          <a:prstGeom prst="straightConnector1">
            <a:avLst/>
          </a:prstGeom>
          <a:ln w="28575" cmpd="sng">
            <a:solidFill>
              <a:srgbClr val="EF4136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eperen 7"/>
          <p:cNvGrpSpPr/>
          <p:nvPr/>
        </p:nvGrpSpPr>
        <p:grpSpPr>
          <a:xfrm>
            <a:off x="4990445" y="1177397"/>
            <a:ext cx="1133635" cy="1154708"/>
            <a:chOff x="4990445" y="1177397"/>
            <a:chExt cx="1133635" cy="1154708"/>
          </a:xfrm>
        </p:grpSpPr>
        <p:grpSp>
          <p:nvGrpSpPr>
            <p:cNvPr id="28" name="Group 14"/>
            <p:cNvGrpSpPr/>
            <p:nvPr/>
          </p:nvGrpSpPr>
          <p:grpSpPr>
            <a:xfrm rot="5400000">
              <a:off x="4979909" y="1187933"/>
              <a:ext cx="1154708" cy="1133635"/>
              <a:chOff x="4204006" y="900652"/>
              <a:chExt cx="1548000" cy="1548001"/>
            </a:xfrm>
          </p:grpSpPr>
          <p:sp>
            <p:nvSpPr>
              <p:cNvPr id="29" name="Arc 11"/>
              <p:cNvSpPr/>
              <p:nvPr/>
            </p:nvSpPr>
            <p:spPr>
              <a:xfrm>
                <a:off x="4204006" y="900652"/>
                <a:ext cx="1548000" cy="1548000"/>
              </a:xfrm>
              <a:prstGeom prst="arc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12"/>
              <p:cNvSpPr/>
              <p:nvPr/>
            </p:nvSpPr>
            <p:spPr>
              <a:xfrm rot="5400000">
                <a:off x="4204006" y="900652"/>
                <a:ext cx="1548000" cy="1548000"/>
              </a:xfrm>
              <a:prstGeom prst="arc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13"/>
              <p:cNvSpPr/>
              <p:nvPr/>
            </p:nvSpPr>
            <p:spPr>
              <a:xfrm rot="10800000">
                <a:off x="4204006" y="900653"/>
                <a:ext cx="1548000" cy="1548000"/>
              </a:xfrm>
              <a:prstGeom prst="arc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kstvak 42"/>
            <p:cNvSpPr txBox="1"/>
            <p:nvPr/>
          </p:nvSpPr>
          <p:spPr>
            <a:xfrm>
              <a:off x="5083292" y="1460949"/>
              <a:ext cx="931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Museo Sans 500"/>
                  <a:cs typeface="Museo Sans 500"/>
                </a:rPr>
                <a:t>Activator</a:t>
              </a:r>
              <a:endParaRPr lang="nl-NL" sz="1400" baseline="-25000" dirty="0">
                <a:latin typeface="Museo Sans 500"/>
                <a:cs typeface="Museo Sans 500"/>
              </a:endParaRPr>
            </a:p>
          </p:txBody>
        </p:sp>
      </p:grpSp>
      <p:sp>
        <p:nvSpPr>
          <p:cNvPr id="44" name="Tekstvak 43"/>
          <p:cNvSpPr txBox="1"/>
          <p:nvPr/>
        </p:nvSpPr>
        <p:spPr>
          <a:xfrm>
            <a:off x="3023867" y="3453623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>
                <a:latin typeface="Museo Sans 500"/>
                <a:cs typeface="Museo Sans 500"/>
              </a:rPr>
              <a:t>B</a:t>
            </a:r>
            <a:r>
              <a:rPr lang="nl-NL" sz="2200" baseline="-25000" dirty="0">
                <a:latin typeface="Museo Sans 500"/>
                <a:cs typeface="Museo Sans 500"/>
              </a:rPr>
              <a:t>1</a:t>
            </a:r>
          </a:p>
        </p:txBody>
      </p:sp>
      <p:cxnSp>
        <p:nvCxnSpPr>
          <p:cNvPr id="61" name="Rechte verbindingslijn met pijl 60"/>
          <p:cNvCxnSpPr/>
          <p:nvPr/>
        </p:nvCxnSpPr>
        <p:spPr>
          <a:xfrm>
            <a:off x="5657245" y="4407473"/>
            <a:ext cx="0" cy="444668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eperen 8"/>
          <p:cNvGrpSpPr/>
          <p:nvPr/>
        </p:nvGrpSpPr>
        <p:grpSpPr>
          <a:xfrm>
            <a:off x="6265663" y="1165383"/>
            <a:ext cx="2340000" cy="2344795"/>
            <a:chOff x="6265663" y="1165383"/>
            <a:chExt cx="2340000" cy="2344795"/>
          </a:xfrm>
        </p:grpSpPr>
        <p:sp>
          <p:nvSpPr>
            <p:cNvPr id="68" name="Afgeronde rechthoek 67"/>
            <p:cNvSpPr/>
            <p:nvPr/>
          </p:nvSpPr>
          <p:spPr>
            <a:xfrm>
              <a:off x="6265663" y="1165383"/>
              <a:ext cx="2340000" cy="1997439"/>
            </a:xfrm>
            <a:prstGeom prst="roundRect">
              <a:avLst/>
            </a:prstGeom>
            <a:noFill/>
            <a:ln w="1905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Tekstvak 70"/>
            <p:cNvSpPr txBox="1"/>
            <p:nvPr/>
          </p:nvSpPr>
          <p:spPr>
            <a:xfrm>
              <a:off x="6300192" y="1201854"/>
              <a:ext cx="23054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r>
                <a:rPr lang="nl-NL" sz="1200" dirty="0">
                  <a:solidFill>
                    <a:srgbClr val="FFFFFF"/>
                  </a:solidFill>
                  <a:cs typeface="Museo Sans 500"/>
                </a:rPr>
                <a:t>Pictogrammen</a:t>
              </a: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endParaRPr lang="nl-NL" sz="1200" dirty="0">
                <a:solidFill>
                  <a:srgbClr val="FFFFFF"/>
                </a:solidFill>
                <a:cs typeface="Museo Sans 500"/>
              </a:endParaRP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r>
                <a:rPr lang="nl-NL" sz="1200" dirty="0">
                  <a:solidFill>
                    <a:srgbClr val="FFFFFF"/>
                  </a:solidFill>
                  <a:cs typeface="Museo Sans 500"/>
                </a:rPr>
                <a:t>Sensibiliseringscampagnes</a:t>
              </a: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endParaRPr lang="nl-NL" sz="1200" dirty="0">
                <a:solidFill>
                  <a:srgbClr val="FFFFFF"/>
                </a:solidFill>
                <a:cs typeface="Museo Sans 500"/>
              </a:endParaRP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r>
                <a:rPr lang="nl-NL" sz="1200" dirty="0" err="1">
                  <a:solidFill>
                    <a:srgbClr val="FFFFFF"/>
                  </a:solidFill>
                  <a:cs typeface="Museo Sans 500"/>
                </a:rPr>
                <a:t>Veiligheidstechnische</a:t>
              </a:r>
              <a:r>
                <a:rPr lang="nl-NL" sz="1200" dirty="0">
                  <a:solidFill>
                    <a:srgbClr val="FFFFFF"/>
                  </a:solidFill>
                  <a:cs typeface="Museo Sans 500"/>
                </a:rPr>
                <a:t> </a:t>
              </a:r>
            </a:p>
            <a:p>
              <a:pPr>
                <a:spcBef>
                  <a:spcPct val="0"/>
                </a:spcBef>
              </a:pPr>
              <a:r>
                <a:rPr lang="nl-NL" sz="1200" dirty="0">
                  <a:solidFill>
                    <a:srgbClr val="FFFFFF"/>
                  </a:solidFill>
                  <a:cs typeface="Museo Sans 500"/>
                </a:rPr>
                <a:t>     opleidingen</a:t>
              </a: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endParaRPr lang="nl-NL" sz="1200" dirty="0">
                <a:solidFill>
                  <a:srgbClr val="FFFFFF"/>
                </a:solidFill>
                <a:cs typeface="Museo Sans 500"/>
              </a:endParaRP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r>
                <a:rPr lang="nl-NL" sz="1200" dirty="0">
                  <a:solidFill>
                    <a:srgbClr val="FFFFFF"/>
                  </a:solidFill>
                  <a:cs typeface="Museo Sans 500"/>
                </a:rPr>
                <a:t>Procedures</a:t>
              </a: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endParaRPr lang="nl-NL" sz="1200" dirty="0">
                <a:solidFill>
                  <a:srgbClr val="FFFFFF"/>
                </a:solidFill>
                <a:cs typeface="Museo Sans 500"/>
              </a:endParaRP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r>
                <a:rPr lang="nl-NL" sz="1200" dirty="0">
                  <a:solidFill>
                    <a:srgbClr val="FFFFFF"/>
                  </a:solidFill>
                  <a:cs typeface="Museo Sans 500"/>
                </a:rPr>
                <a:t>Zorgsystemen (OHSAS)</a:t>
              </a: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endParaRPr lang="nl-NL" sz="1200" dirty="0">
                <a:solidFill>
                  <a:srgbClr val="FFFFFF"/>
                </a:solidFill>
                <a:cs typeface="Museo Sans 500"/>
              </a:endParaRPr>
            </a:p>
            <a:p>
              <a:endParaRPr lang="nl-NL" sz="1200" dirty="0">
                <a:solidFill>
                  <a:srgbClr val="FFFFFF"/>
                </a:solidFill>
                <a:cs typeface="Museo Sans 500"/>
              </a:endParaRPr>
            </a:p>
          </p:txBody>
        </p:sp>
      </p:grpSp>
      <p:grpSp>
        <p:nvGrpSpPr>
          <p:cNvPr id="11" name="Groeperen 10"/>
          <p:cNvGrpSpPr/>
          <p:nvPr/>
        </p:nvGrpSpPr>
        <p:grpSpPr>
          <a:xfrm>
            <a:off x="6286697" y="4256166"/>
            <a:ext cx="2340000" cy="1997439"/>
            <a:chOff x="6286697" y="4256166"/>
            <a:chExt cx="2340000" cy="1997439"/>
          </a:xfrm>
        </p:grpSpPr>
        <p:sp>
          <p:nvSpPr>
            <p:cNvPr id="70" name="Afgeronde rechthoek 69"/>
            <p:cNvSpPr/>
            <p:nvPr/>
          </p:nvSpPr>
          <p:spPr>
            <a:xfrm>
              <a:off x="6286697" y="4256166"/>
              <a:ext cx="2340000" cy="1997439"/>
            </a:xfrm>
            <a:prstGeom prst="roundRect">
              <a:avLst/>
            </a:prstGeom>
            <a:noFill/>
            <a:ln w="1905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Tekstvak 72"/>
            <p:cNvSpPr txBox="1"/>
            <p:nvPr/>
          </p:nvSpPr>
          <p:spPr>
            <a:xfrm>
              <a:off x="6286697" y="4359558"/>
              <a:ext cx="2340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r>
                <a:rPr lang="nl-NL" sz="1200" dirty="0">
                  <a:solidFill>
                    <a:srgbClr val="FFFFFF"/>
                  </a:solidFill>
                  <a:cs typeface="Verdana"/>
                </a:rPr>
                <a:t>Directe gedragsconsequenties</a:t>
              </a: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endParaRPr lang="nl-NL" sz="1200" dirty="0">
                <a:solidFill>
                  <a:srgbClr val="FFFFFF"/>
                </a:solidFill>
                <a:cs typeface="Verdana"/>
              </a:endParaRP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r>
                <a:rPr lang="nl-NL" sz="1200" dirty="0">
                  <a:solidFill>
                    <a:srgbClr val="FFFFFF"/>
                  </a:solidFill>
                  <a:cs typeface="Verdana"/>
                </a:rPr>
                <a:t>Coachen van gedrag </a:t>
              </a: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endParaRPr lang="nl-NL" sz="1200" dirty="0">
                <a:solidFill>
                  <a:srgbClr val="FFFFFF"/>
                </a:solidFill>
                <a:cs typeface="Verdana"/>
              </a:endParaRP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r>
                <a:rPr lang="nl-NL" sz="1200" dirty="0" err="1">
                  <a:solidFill>
                    <a:srgbClr val="FFFFFF"/>
                  </a:solidFill>
                  <a:cs typeface="Verdana"/>
                </a:rPr>
                <a:t>Gedragsbe</a:t>
              </a:r>
              <a:r>
                <a:rPr lang="nl-BE" sz="1200" dirty="0">
                  <a:solidFill>
                    <a:srgbClr val="FFFFFF"/>
                  </a:solidFill>
                  <a:cs typeface="Verdana"/>
                </a:rPr>
                <a:t>ï</a:t>
              </a:r>
              <a:r>
                <a:rPr lang="nl-NL" sz="1200" dirty="0" err="1">
                  <a:solidFill>
                    <a:srgbClr val="FFFFFF"/>
                  </a:solidFill>
                  <a:cs typeface="Verdana"/>
                </a:rPr>
                <a:t>nvloedende</a:t>
              </a:r>
              <a:r>
                <a:rPr lang="nl-NL" sz="1200" dirty="0">
                  <a:solidFill>
                    <a:srgbClr val="FFFFFF"/>
                  </a:solidFill>
                  <a:cs typeface="Verdana"/>
                </a:rPr>
                <a:t> context scheppen</a:t>
              </a: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endParaRPr lang="nl-NL" sz="1200" dirty="0">
                <a:solidFill>
                  <a:srgbClr val="FFFFFF"/>
                </a:solidFill>
                <a:cs typeface="Verdana"/>
              </a:endParaRPr>
            </a:p>
            <a:p>
              <a:pPr marL="171450" indent="-171450">
                <a:spcBef>
                  <a:spcPct val="0"/>
                </a:spcBef>
                <a:buFont typeface="Arial"/>
                <a:buChar char="•"/>
              </a:pPr>
              <a:r>
                <a:rPr lang="nl-NL" sz="1200" dirty="0">
                  <a:solidFill>
                    <a:srgbClr val="FFFFFF"/>
                  </a:solidFill>
                  <a:cs typeface="Verdana"/>
                </a:rPr>
                <a:t>Sociale context</a:t>
              </a:r>
            </a:p>
          </p:txBody>
        </p:sp>
      </p:grpSp>
      <p:sp>
        <p:nvSpPr>
          <p:cNvPr id="66" name="Tekstvak 65"/>
          <p:cNvSpPr txBox="1"/>
          <p:nvPr/>
        </p:nvSpPr>
        <p:spPr>
          <a:xfrm>
            <a:off x="307942" y="3450639"/>
            <a:ext cx="215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Museo Sans 700"/>
                <a:cs typeface="Museo Sans 700"/>
              </a:rPr>
              <a:t>Niet dragen van een veiligheidshelm</a:t>
            </a:r>
          </a:p>
        </p:txBody>
      </p:sp>
      <p:grpSp>
        <p:nvGrpSpPr>
          <p:cNvPr id="6" name="Groeperen 5"/>
          <p:cNvGrpSpPr/>
          <p:nvPr/>
        </p:nvGrpSpPr>
        <p:grpSpPr>
          <a:xfrm>
            <a:off x="279401" y="2986506"/>
            <a:ext cx="3523935" cy="1398245"/>
            <a:chOff x="279401" y="2986506"/>
            <a:chExt cx="3523935" cy="1398245"/>
          </a:xfrm>
        </p:grpSpPr>
        <p:sp>
          <p:nvSpPr>
            <p:cNvPr id="63" name="Afgeronde rechthoek 62"/>
            <p:cNvSpPr/>
            <p:nvPr/>
          </p:nvSpPr>
          <p:spPr>
            <a:xfrm>
              <a:off x="279401" y="3399926"/>
              <a:ext cx="2233213" cy="592429"/>
            </a:xfrm>
            <a:prstGeom prst="roundRect">
              <a:avLst/>
            </a:prstGeom>
            <a:noFill/>
            <a:ln w="1905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82" name="Groeperen 81"/>
            <p:cNvGrpSpPr/>
            <p:nvPr/>
          </p:nvGrpSpPr>
          <p:grpSpPr>
            <a:xfrm>
              <a:off x="2711142" y="2986506"/>
              <a:ext cx="1058171" cy="1398245"/>
              <a:chOff x="1365302" y="2441355"/>
              <a:chExt cx="1850166" cy="2439442"/>
            </a:xfrm>
          </p:grpSpPr>
          <p:pic>
            <p:nvPicPr>
              <p:cNvPr id="83" name="Afbeelding 82" descr="Schermafbeelding 2013-06-19 om 13.44.47.png"/>
              <p:cNvPicPr>
                <a:picLocks noChangeAspect="1"/>
              </p:cNvPicPr>
              <p:nvPr/>
            </p:nvPicPr>
            <p:blipFill>
              <a:blip r:embed="rId3"/>
              <a:srcRect b="4761"/>
              <a:stretch>
                <a:fillRect/>
              </a:stretch>
            </p:blipFill>
            <p:spPr>
              <a:xfrm>
                <a:off x="1365302" y="2441355"/>
                <a:ext cx="1850166" cy="2366469"/>
              </a:xfrm>
              <a:prstGeom prst="rect">
                <a:avLst/>
              </a:prstGeom>
            </p:spPr>
          </p:pic>
          <p:sp>
            <p:nvSpPr>
              <p:cNvPr id="84" name="Rechthoek 83"/>
              <p:cNvSpPr/>
              <p:nvPr/>
            </p:nvSpPr>
            <p:spPr>
              <a:xfrm>
                <a:off x="1524584" y="4251011"/>
                <a:ext cx="1241659" cy="629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dirty="0"/>
              </a:p>
            </p:txBody>
          </p:sp>
        </p:grpSp>
        <p:grpSp>
          <p:nvGrpSpPr>
            <p:cNvPr id="23" name="Group 15"/>
            <p:cNvGrpSpPr/>
            <p:nvPr/>
          </p:nvGrpSpPr>
          <p:grpSpPr>
            <a:xfrm rot="1140000">
              <a:off x="2669702" y="3133720"/>
              <a:ext cx="1133634" cy="1154707"/>
              <a:chOff x="4204006" y="900652"/>
              <a:chExt cx="1548000" cy="1597813"/>
            </a:xfrm>
          </p:grpSpPr>
          <p:sp>
            <p:nvSpPr>
              <p:cNvPr id="24" name="Arc 16"/>
              <p:cNvSpPr/>
              <p:nvPr/>
            </p:nvSpPr>
            <p:spPr>
              <a:xfrm>
                <a:off x="4204006" y="900652"/>
                <a:ext cx="1548000" cy="1597813"/>
              </a:xfrm>
              <a:prstGeom prst="arc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17"/>
              <p:cNvSpPr/>
              <p:nvPr/>
            </p:nvSpPr>
            <p:spPr>
              <a:xfrm rot="5400000">
                <a:off x="4204006" y="900652"/>
                <a:ext cx="1548000" cy="1548000"/>
              </a:xfrm>
              <a:prstGeom prst="arc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18"/>
              <p:cNvSpPr/>
              <p:nvPr/>
            </p:nvSpPr>
            <p:spPr>
              <a:xfrm rot="10800000">
                <a:off x="4204006" y="900653"/>
                <a:ext cx="1548000" cy="1548000"/>
              </a:xfrm>
              <a:prstGeom prst="arc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eperen 6"/>
          <p:cNvGrpSpPr/>
          <p:nvPr/>
        </p:nvGrpSpPr>
        <p:grpSpPr>
          <a:xfrm>
            <a:off x="4960233" y="3120803"/>
            <a:ext cx="3672896" cy="1270323"/>
            <a:chOff x="4953283" y="3098024"/>
            <a:chExt cx="3672896" cy="1270323"/>
          </a:xfrm>
        </p:grpSpPr>
        <p:grpSp>
          <p:nvGrpSpPr>
            <p:cNvPr id="32" name="Group 15"/>
            <p:cNvGrpSpPr/>
            <p:nvPr/>
          </p:nvGrpSpPr>
          <p:grpSpPr>
            <a:xfrm rot="1140000">
              <a:off x="4990446" y="3098024"/>
              <a:ext cx="1133634" cy="1154707"/>
              <a:chOff x="4204006" y="900652"/>
              <a:chExt cx="1548000" cy="1597813"/>
            </a:xfrm>
          </p:grpSpPr>
          <p:sp>
            <p:nvSpPr>
              <p:cNvPr id="33" name="Arc 16"/>
              <p:cNvSpPr/>
              <p:nvPr/>
            </p:nvSpPr>
            <p:spPr>
              <a:xfrm>
                <a:off x="4204006" y="900652"/>
                <a:ext cx="1548000" cy="1597813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17"/>
              <p:cNvSpPr/>
              <p:nvPr/>
            </p:nvSpPr>
            <p:spPr>
              <a:xfrm rot="5400000">
                <a:off x="4204006" y="900652"/>
                <a:ext cx="1548000" cy="1548000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18"/>
              <p:cNvSpPr/>
              <p:nvPr/>
            </p:nvSpPr>
            <p:spPr>
              <a:xfrm rot="10800000">
                <a:off x="4204006" y="900653"/>
                <a:ext cx="1548000" cy="1548000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Afgeronde rechthoek 68"/>
            <p:cNvSpPr/>
            <p:nvPr/>
          </p:nvSpPr>
          <p:spPr>
            <a:xfrm>
              <a:off x="6286179" y="3387914"/>
              <a:ext cx="2340000" cy="592429"/>
            </a:xfrm>
            <a:prstGeom prst="roundRect">
              <a:avLst/>
            </a:prstGeom>
            <a:noFill/>
            <a:ln w="1905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Tekstvak 71"/>
            <p:cNvSpPr txBox="1"/>
            <p:nvPr/>
          </p:nvSpPr>
          <p:spPr>
            <a:xfrm>
              <a:off x="6328732" y="3436931"/>
              <a:ext cx="223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>
                  <a:latin typeface="Museo Sans 700"/>
                  <a:cs typeface="Museo Sans 700"/>
                </a:rPr>
                <a:t>Dragen van een veiligheidshelm</a:t>
              </a:r>
            </a:p>
          </p:txBody>
        </p:sp>
        <p:pic>
          <p:nvPicPr>
            <p:cNvPr id="85" name="Afbeelding 84" descr="Schermafbeelding 2013-06-19 om 13.44.5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283" y="3214723"/>
              <a:ext cx="1153624" cy="1153624"/>
            </a:xfrm>
            <a:prstGeom prst="rect">
              <a:avLst/>
            </a:prstGeom>
          </p:spPr>
        </p:pic>
      </p:grpSp>
      <p:grpSp>
        <p:nvGrpSpPr>
          <p:cNvPr id="16" name="Groeperen 15"/>
          <p:cNvGrpSpPr/>
          <p:nvPr/>
        </p:nvGrpSpPr>
        <p:grpSpPr>
          <a:xfrm>
            <a:off x="2751075" y="1933575"/>
            <a:ext cx="2153532" cy="974874"/>
            <a:chOff x="2751075" y="1933575"/>
            <a:chExt cx="2153532" cy="974874"/>
          </a:xfrm>
        </p:grpSpPr>
        <p:sp>
          <p:nvSpPr>
            <p:cNvPr id="91" name="Tekstvak 90"/>
            <p:cNvSpPr txBox="1"/>
            <p:nvPr/>
          </p:nvSpPr>
          <p:spPr>
            <a:xfrm rot="19482052">
              <a:off x="2751075" y="2142181"/>
              <a:ext cx="2153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>
                  <a:latin typeface="Museo Sans 700"/>
                  <a:cs typeface="Museo Sans 700"/>
                </a:rPr>
                <a:t>Hervallen in gewoontes</a:t>
              </a:r>
            </a:p>
          </p:txBody>
        </p:sp>
        <p:cxnSp>
          <p:nvCxnSpPr>
            <p:cNvPr id="86" name="Rechte verbindingslijn met pijl 85"/>
            <p:cNvCxnSpPr/>
            <p:nvPr/>
          </p:nvCxnSpPr>
          <p:spPr>
            <a:xfrm flipH="1">
              <a:off x="3240228" y="1933575"/>
              <a:ext cx="1381979" cy="97487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eperen 9"/>
          <p:cNvGrpSpPr/>
          <p:nvPr/>
        </p:nvGrpSpPr>
        <p:grpSpPr>
          <a:xfrm>
            <a:off x="4990446" y="5018651"/>
            <a:ext cx="1368990" cy="1154709"/>
            <a:chOff x="4990446" y="5018651"/>
            <a:chExt cx="1368990" cy="1154709"/>
          </a:xfrm>
        </p:grpSpPr>
        <p:grpSp>
          <p:nvGrpSpPr>
            <p:cNvPr id="78" name="Group 19"/>
            <p:cNvGrpSpPr/>
            <p:nvPr/>
          </p:nvGrpSpPr>
          <p:grpSpPr>
            <a:xfrm rot="9900000">
              <a:off x="4990446" y="5018651"/>
              <a:ext cx="1133634" cy="1154709"/>
              <a:chOff x="4204006" y="850838"/>
              <a:chExt cx="1548000" cy="1597814"/>
            </a:xfrm>
          </p:grpSpPr>
          <p:sp>
            <p:nvSpPr>
              <p:cNvPr id="79" name="Arc 20"/>
              <p:cNvSpPr/>
              <p:nvPr/>
            </p:nvSpPr>
            <p:spPr>
              <a:xfrm>
                <a:off x="4204006" y="900652"/>
                <a:ext cx="1548000" cy="1548000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21"/>
              <p:cNvSpPr/>
              <p:nvPr/>
            </p:nvSpPr>
            <p:spPr>
              <a:xfrm rot="5400000">
                <a:off x="4204006" y="900652"/>
                <a:ext cx="1548000" cy="1548000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Arc 22"/>
              <p:cNvSpPr/>
              <p:nvPr/>
            </p:nvSpPr>
            <p:spPr>
              <a:xfrm rot="10800000">
                <a:off x="4204006" y="850838"/>
                <a:ext cx="1548000" cy="1597814"/>
              </a:xfrm>
              <a:prstGeom prst="arc">
                <a:avLst/>
              </a:prstGeom>
              <a:ln w="57150">
                <a:solidFill>
                  <a:srgbClr val="39B5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kstvak 86"/>
            <p:cNvSpPr txBox="1"/>
            <p:nvPr/>
          </p:nvSpPr>
          <p:spPr>
            <a:xfrm>
              <a:off x="5012592" y="5442116"/>
              <a:ext cx="1346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>
                  <a:latin typeface="Museo Sans 500"/>
                  <a:cs typeface="Museo Sans 500"/>
                </a:rPr>
                <a:t>Consequentie</a:t>
              </a:r>
              <a:endParaRPr lang="nl-NL" sz="1400" baseline="-25000" dirty="0">
                <a:latin typeface="Museo Sans 500"/>
                <a:cs typeface="Museo Sans 500"/>
              </a:endParaRPr>
            </a:p>
          </p:txBody>
        </p:sp>
      </p:grpSp>
      <p:grpSp>
        <p:nvGrpSpPr>
          <p:cNvPr id="88" name="Groeperen 87"/>
          <p:cNvGrpSpPr/>
          <p:nvPr/>
        </p:nvGrpSpPr>
        <p:grpSpPr>
          <a:xfrm>
            <a:off x="3222367" y="1332676"/>
            <a:ext cx="1099024" cy="4580761"/>
            <a:chOff x="4271409" y="1571171"/>
            <a:chExt cx="1099024" cy="4263466"/>
          </a:xfrm>
        </p:grpSpPr>
        <p:sp>
          <p:nvSpPr>
            <p:cNvPr id="89" name="Tekstvak 88"/>
            <p:cNvSpPr txBox="1"/>
            <p:nvPr/>
          </p:nvSpPr>
          <p:spPr>
            <a:xfrm>
              <a:off x="4271409" y="1571171"/>
              <a:ext cx="941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accent1"/>
                  </a:solidFill>
                </a:rPr>
                <a:t>5 %</a:t>
              </a:r>
            </a:p>
          </p:txBody>
        </p:sp>
        <p:sp>
          <p:nvSpPr>
            <p:cNvPr id="90" name="Tekstvak 89"/>
            <p:cNvSpPr txBox="1"/>
            <p:nvPr/>
          </p:nvSpPr>
          <p:spPr>
            <a:xfrm>
              <a:off x="4271409" y="5311417"/>
              <a:ext cx="1099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solidFill>
                    <a:schemeClr val="accent1"/>
                  </a:solidFill>
                </a:rPr>
                <a:t>95 %</a:t>
              </a:r>
            </a:p>
          </p:txBody>
        </p:sp>
      </p:grpSp>
      <p:grpSp>
        <p:nvGrpSpPr>
          <p:cNvPr id="17" name="Groeperen 16"/>
          <p:cNvGrpSpPr/>
          <p:nvPr/>
        </p:nvGrpSpPr>
        <p:grpSpPr>
          <a:xfrm>
            <a:off x="3662293" y="4407473"/>
            <a:ext cx="1851470" cy="444668"/>
            <a:chOff x="3662293" y="4407473"/>
            <a:chExt cx="1851470" cy="444668"/>
          </a:xfrm>
        </p:grpSpPr>
        <p:cxnSp>
          <p:nvCxnSpPr>
            <p:cNvPr id="59" name="Rechte verbindingslijn met pijl 58"/>
            <p:cNvCxnSpPr/>
            <p:nvPr/>
          </p:nvCxnSpPr>
          <p:spPr>
            <a:xfrm flipV="1">
              <a:off x="5513763" y="4407473"/>
              <a:ext cx="0" cy="44466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kstvak 91"/>
            <p:cNvSpPr txBox="1"/>
            <p:nvPr/>
          </p:nvSpPr>
          <p:spPr>
            <a:xfrm>
              <a:off x="3662293" y="4517801"/>
              <a:ext cx="15453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>
                  <a:latin typeface="Museo Sans 700"/>
                  <a:cs typeface="Museo Sans 700"/>
                </a:rPr>
                <a:t>Feedbackcultuur</a:t>
              </a:r>
            </a:p>
          </p:txBody>
        </p:sp>
      </p:grpSp>
      <p:sp>
        <p:nvSpPr>
          <p:cNvPr id="54" name="Titel 8"/>
          <p:cNvSpPr txBox="1">
            <a:spLocks/>
          </p:cNvSpPr>
          <p:nvPr/>
        </p:nvSpPr>
        <p:spPr>
          <a:xfrm>
            <a:off x="-59908" y="72587"/>
            <a:ext cx="2984250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 dirty="0">
                <a:latin typeface="+mn-lt"/>
              </a:rPr>
              <a:t>(</a:t>
            </a:r>
            <a:r>
              <a:rPr lang="nl-NL" sz="2200" dirty="0" err="1">
                <a:latin typeface="+mn-lt"/>
              </a:rPr>
              <a:t>Veiligheids</a:t>
            </a:r>
            <a:r>
              <a:rPr lang="nl-NL" sz="2200" dirty="0">
                <a:latin typeface="+mn-lt"/>
              </a:rPr>
              <a:t>)</a:t>
            </a:r>
          </a:p>
          <a:p>
            <a:pPr algn="r"/>
            <a:r>
              <a:rPr lang="nl-NL" sz="2200" dirty="0">
                <a:latin typeface="+mn-lt"/>
              </a:rPr>
              <a:t>leiderschap</a:t>
            </a:r>
          </a:p>
        </p:txBody>
      </p:sp>
    </p:spTree>
    <p:extLst>
      <p:ext uri="{BB962C8B-B14F-4D97-AF65-F5344CB8AC3E}">
        <p14:creationId xmlns:p14="http://schemas.microsoft.com/office/powerpoint/2010/main" val="1216915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Museo Sans 500"/>
                <a:cs typeface="Museo Sans 500"/>
              </a:rPr>
              <a:t>Inhoudsoverzicht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268386" y="3366654"/>
            <a:ext cx="4833257" cy="2883957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Waar loopt het fout?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Enkele inzichten in 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)gedrag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)leiderschap: hoe 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)gedrag </a:t>
            </a:r>
            <a:r>
              <a:rPr lang="nl-NL" dirty="0" err="1">
                <a:latin typeface="+mn-lt"/>
                <a:cs typeface="Museo Sans 500"/>
              </a:rPr>
              <a:t>be</a:t>
            </a:r>
            <a:r>
              <a:rPr lang="nl-BE" dirty="0">
                <a:latin typeface="+mn-lt"/>
                <a:cs typeface="Museo Sans 500"/>
              </a:rPr>
              <a:t>ïnvloeden?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BE" dirty="0">
                <a:solidFill>
                  <a:srgbClr val="FF0000"/>
                </a:solidFill>
                <a:latin typeface="+mn-lt"/>
                <a:cs typeface="Museo Sans 500"/>
              </a:rPr>
              <a:t>Enkele tips</a:t>
            </a:r>
            <a:endParaRPr lang="nl-NL" dirty="0">
              <a:solidFill>
                <a:srgbClr val="FF0000"/>
              </a:solidFill>
              <a:latin typeface="+mn-lt"/>
              <a:cs typeface="Museo Sans 50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3216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119835038.jpg">
            <a:extLst>
              <a:ext uri="{FF2B5EF4-FFF2-40B4-BE49-F238E27FC236}">
                <a16:creationId xmlns:a16="http://schemas.microsoft.com/office/drawing/2014/main" id="{167878BC-4783-DB4B-8641-D161A8ED2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5" r="27429"/>
          <a:stretch/>
        </p:blipFill>
        <p:spPr>
          <a:xfrm>
            <a:off x="-392211" y="1457325"/>
            <a:ext cx="4730250" cy="4720938"/>
          </a:xfrm>
          <a:prstGeom prst="ellipse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4412F322-5D8C-2345-A5E5-3E4B9B659F47}"/>
              </a:ext>
            </a:extLst>
          </p:cNvPr>
          <p:cNvSpPr txBox="1"/>
          <p:nvPr/>
        </p:nvSpPr>
        <p:spPr>
          <a:xfrm>
            <a:off x="4714240" y="3873614"/>
            <a:ext cx="4083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Laat medewerkers zelf mee nadenken over de organisatie en uitvoering van hun job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34627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-390554" y="1523999"/>
            <a:ext cx="4699231" cy="4699231"/>
          </a:xfrm>
          <a:prstGeom prst="ellipse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65033" y="3788566"/>
            <a:ext cx="39688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Managers moeten leren hun mensen te betrappen terwijl ze iets goeds aan het doen zijn</a:t>
            </a:r>
          </a:p>
          <a:p>
            <a:pPr algn="r"/>
            <a:endParaRPr lang="nl-NL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nl-NL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Ken </a:t>
            </a:r>
            <a:r>
              <a:rPr lang="nl-NL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Blanchard</a:t>
            </a:r>
            <a:r>
              <a:rPr lang="nl-NL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19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grayscl/>
          </a:blip>
          <a:srcRect l="30715" r="2511"/>
          <a:stretch/>
        </p:blipFill>
        <p:spPr>
          <a:xfrm>
            <a:off x="-490170" y="1362135"/>
            <a:ext cx="4850969" cy="4848936"/>
          </a:xfrm>
          <a:prstGeom prst="ellipse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65033" y="3788566"/>
            <a:ext cx="396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Vier successen!!</a:t>
            </a:r>
            <a:endParaRPr lang="nl-NL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150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1621" y="0"/>
            <a:ext cx="11046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9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4294967295"/>
          </p:nvPr>
        </p:nvSpPr>
        <p:spPr>
          <a:xfrm>
            <a:off x="6278137" y="6382345"/>
            <a:ext cx="251989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Matexpo : Gedrag de zwakke schakel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-367328" y="-299166"/>
            <a:ext cx="9057408" cy="38010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0900" dirty="0">
                <a:solidFill>
                  <a:schemeClr val="accent1"/>
                </a:solidFill>
                <a:latin typeface="Museo Sans 900"/>
                <a:cs typeface="Museo Sans 900"/>
              </a:rPr>
              <a:t>Dankjewel! </a:t>
            </a:r>
          </a:p>
          <a:p>
            <a:pPr algn="ctr"/>
            <a:endParaRPr lang="nl-NL" sz="6600" dirty="0">
              <a:solidFill>
                <a:schemeClr val="accent1"/>
              </a:solidFill>
              <a:latin typeface="Museo Sans 900"/>
              <a:cs typeface="Museo Sans 900"/>
            </a:endParaRPr>
          </a:p>
          <a:p>
            <a:pPr algn="ctr"/>
            <a:endParaRPr lang="nl-NL" sz="6600" dirty="0">
              <a:solidFill>
                <a:schemeClr val="accent1"/>
              </a:solidFill>
              <a:latin typeface="Museo Sans 900"/>
              <a:cs typeface="Museo Sans 90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" y="6309232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solidFill>
                  <a:srgbClr val="FF0000"/>
                </a:solidFill>
              </a:rPr>
              <a:t>DISCLAIMER</a:t>
            </a:r>
            <a:r>
              <a:rPr lang="nl-NL" sz="1100" dirty="0">
                <a:solidFill>
                  <a:srgbClr val="FF0000"/>
                </a:solidFill>
              </a:rPr>
              <a:t>:</a:t>
            </a:r>
            <a:r>
              <a:rPr lang="nl-NL" sz="1600" dirty="0">
                <a:solidFill>
                  <a:srgbClr val="FF0000"/>
                </a:solidFill>
              </a:rPr>
              <a:t> </a:t>
            </a:r>
            <a:r>
              <a:rPr lang="nl-NL" sz="900" dirty="0">
                <a:solidFill>
                  <a:srgbClr val="FF0000"/>
                </a:solidFill>
              </a:rPr>
              <a:t>ALL RIGHTS RESERVED. NO PART OF THIS PRESENTATION MAY BE USED OR REPRODUCED WITHOUT WRITTEN PERMISSION OF SAMURAI AT WORK.</a:t>
            </a:r>
            <a:endParaRPr lang="nl-NL" sz="1050" dirty="0">
              <a:solidFill>
                <a:srgbClr val="FF0000"/>
              </a:solidFill>
            </a:endParaRPr>
          </a:p>
          <a:p>
            <a:r>
              <a:rPr lang="nl-NL" sz="1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Rechthoek 5"/>
          <p:cNvSpPr/>
          <p:nvPr/>
        </p:nvSpPr>
        <p:spPr>
          <a:xfrm>
            <a:off x="8361325" y="-800389"/>
            <a:ext cx="870726" cy="43550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eren 8"/>
          <p:cNvGrpSpPr/>
          <p:nvPr/>
        </p:nvGrpSpPr>
        <p:grpSpPr>
          <a:xfrm>
            <a:off x="-752516" y="-4993476"/>
            <a:ext cx="9160933" cy="8611054"/>
            <a:chOff x="-823311" y="-4993476"/>
            <a:chExt cx="9160933" cy="8611054"/>
          </a:xfrm>
        </p:grpSpPr>
        <p:sp>
          <p:nvSpPr>
            <p:cNvPr id="10" name="Rechthoek 9"/>
            <p:cNvSpPr/>
            <p:nvPr/>
          </p:nvSpPr>
          <p:spPr>
            <a:xfrm rot="10800000">
              <a:off x="-823311" y="-2759555"/>
              <a:ext cx="9160933" cy="6377133"/>
            </a:xfrm>
            <a:custGeom>
              <a:avLst/>
              <a:gdLst/>
              <a:ahLst/>
              <a:cxnLst/>
              <a:rect l="l" t="t" r="r" b="b"/>
              <a:pathLst>
                <a:path w="9144000" h="6377133">
                  <a:moveTo>
                    <a:pt x="0" y="0"/>
                  </a:moveTo>
                  <a:lnTo>
                    <a:pt x="9144000" y="0"/>
                  </a:lnTo>
                  <a:lnTo>
                    <a:pt x="9144000" y="6377133"/>
                  </a:lnTo>
                  <a:lnTo>
                    <a:pt x="8024553" y="6377133"/>
                  </a:lnTo>
                  <a:lnTo>
                    <a:pt x="8040395" y="6350180"/>
                  </a:lnTo>
                  <a:cubicBezTo>
                    <a:pt x="8366245" y="5763392"/>
                    <a:pt x="8551335" y="5090946"/>
                    <a:pt x="8551335" y="4376210"/>
                  </a:cubicBezTo>
                  <a:cubicBezTo>
                    <a:pt x="8551335" y="2089056"/>
                    <a:pt x="6656007" y="234951"/>
                    <a:pt x="4318002" y="234951"/>
                  </a:cubicBezTo>
                  <a:cubicBezTo>
                    <a:pt x="1979997" y="234951"/>
                    <a:pt x="84669" y="2089056"/>
                    <a:pt x="84669" y="4376210"/>
                  </a:cubicBezTo>
                  <a:cubicBezTo>
                    <a:pt x="84669" y="5090946"/>
                    <a:pt x="269760" y="5763392"/>
                    <a:pt x="595609" y="6350180"/>
                  </a:cubicBezTo>
                  <a:lnTo>
                    <a:pt x="611452" y="6377133"/>
                  </a:lnTo>
                  <a:lnTo>
                    <a:pt x="0" y="6377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2" name="Group 5"/>
            <p:cNvGrpSpPr/>
            <p:nvPr/>
          </p:nvGrpSpPr>
          <p:grpSpPr>
            <a:xfrm rot="769555">
              <a:off x="-298549" y="-4993476"/>
              <a:ext cx="8588829" cy="8429940"/>
              <a:chOff x="-751788" y="-4203890"/>
              <a:chExt cx="7883125" cy="7758192"/>
            </a:xfrm>
          </p:grpSpPr>
          <p:sp>
            <p:nvSpPr>
              <p:cNvPr id="15" name="Arc 3"/>
              <p:cNvSpPr>
                <a:spLocks noChangeAspect="1"/>
              </p:cNvSpPr>
              <p:nvPr/>
            </p:nvSpPr>
            <p:spPr>
              <a:xfrm rot="12410355">
                <a:off x="-751788" y="-4185698"/>
                <a:ext cx="7740001" cy="7740000"/>
              </a:xfrm>
              <a:prstGeom prst="arc">
                <a:avLst>
                  <a:gd name="adj1" fmla="val 16200000"/>
                  <a:gd name="adj2" fmla="val 21566591"/>
                </a:avLst>
              </a:prstGeom>
              <a:ln w="127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4"/>
              <p:cNvSpPr>
                <a:spLocks noChangeAspect="1"/>
              </p:cNvSpPr>
              <p:nvPr/>
            </p:nvSpPr>
            <p:spPr>
              <a:xfrm rot="4630445">
                <a:off x="-608663" y="-4203890"/>
                <a:ext cx="7740000" cy="7740000"/>
              </a:xfrm>
              <a:prstGeom prst="arc">
                <a:avLst>
                  <a:gd name="adj1" fmla="val 16200000"/>
                  <a:gd name="adj2" fmla="val 21566591"/>
                </a:avLst>
              </a:prstGeom>
              <a:ln w="127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Tekstvak 16"/>
          <p:cNvSpPr txBox="1"/>
          <p:nvPr/>
        </p:nvSpPr>
        <p:spPr>
          <a:xfrm>
            <a:off x="251636" y="4016774"/>
            <a:ext cx="8619237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Museo Sans 300"/>
                <a:cs typeface="Museo Sans 300"/>
              </a:rPr>
              <a:t>CONTACT</a:t>
            </a:r>
          </a:p>
          <a:p>
            <a:endParaRPr lang="nl-NL" dirty="0">
              <a:latin typeface="Museo Sans 300"/>
              <a:cs typeface="Museo Sans 300"/>
            </a:endParaRPr>
          </a:p>
          <a:p>
            <a:endParaRPr lang="nl-NL" dirty="0">
              <a:latin typeface="Museo Sans 300"/>
              <a:cs typeface="Museo Sans 300"/>
            </a:endParaRPr>
          </a:p>
          <a:p>
            <a:r>
              <a:rPr lang="nl-NL" sz="1600" dirty="0" err="1">
                <a:latin typeface="Museo Sans 700"/>
                <a:cs typeface="Museo Sans 700"/>
              </a:rPr>
              <a:t>Samurai</a:t>
            </a:r>
            <a:r>
              <a:rPr lang="nl-NL" sz="1600" dirty="0">
                <a:latin typeface="Museo Sans 700"/>
                <a:cs typeface="Museo Sans 700"/>
              </a:rPr>
              <a:t> at </a:t>
            </a:r>
            <a:r>
              <a:rPr lang="nl-NL" sz="1600" dirty="0" err="1">
                <a:latin typeface="Museo Sans 700"/>
                <a:cs typeface="Museo Sans 700"/>
              </a:rPr>
              <a:t>work</a:t>
            </a:r>
            <a:r>
              <a:rPr lang="nl-NL" sz="1600" dirty="0">
                <a:latin typeface="Museo Sans 300"/>
                <a:cs typeface="Museo Sans 300"/>
              </a:rPr>
              <a:t>				Binnenvaartstraat 43  |  2000 Antwerpen</a:t>
            </a:r>
          </a:p>
          <a:p>
            <a:r>
              <a:rPr lang="nl-NL" sz="1600" dirty="0">
                <a:latin typeface="Museo Sans 300"/>
                <a:cs typeface="Museo Sans 300"/>
              </a:rPr>
              <a:t>					T. 03 205 16 90</a:t>
            </a:r>
          </a:p>
          <a:p>
            <a:r>
              <a:rPr lang="nl-NL" sz="1600" dirty="0">
                <a:latin typeface="+mj-lt"/>
                <a:cs typeface="Museo Sans 300"/>
              </a:rPr>
              <a:t>Hans Van Gaver</a:t>
            </a:r>
            <a:r>
              <a:rPr lang="nl-NL" sz="1600" dirty="0">
                <a:latin typeface="Museo Sans 300"/>
                <a:cs typeface="Museo Sans 300"/>
              </a:rPr>
              <a:t>				</a:t>
            </a:r>
            <a:r>
              <a:rPr lang="nl-NL" sz="1600" dirty="0" err="1">
                <a:latin typeface="Museo Sans 300"/>
                <a:cs typeface="Museo Sans 300"/>
              </a:rPr>
              <a:t>Hans.Van.Gaver@samuraiatwork.com</a:t>
            </a:r>
            <a:endParaRPr lang="nl-NL" sz="1600" dirty="0">
              <a:latin typeface="Museo Sans 300"/>
              <a:cs typeface="Museo Sans 300"/>
            </a:endParaRPr>
          </a:p>
          <a:p>
            <a:r>
              <a:rPr lang="nl-NL" sz="1600" dirty="0">
                <a:latin typeface="Museo Sans 300"/>
                <a:cs typeface="Museo Sans 300"/>
              </a:rPr>
              <a:t>					+32 471 34 61 03</a:t>
            </a:r>
          </a:p>
        </p:txBody>
      </p:sp>
    </p:spTree>
    <p:extLst>
      <p:ext uri="{BB962C8B-B14F-4D97-AF65-F5344CB8AC3E}">
        <p14:creationId xmlns:p14="http://schemas.microsoft.com/office/powerpoint/2010/main" val="304204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Museo Sans 500"/>
                <a:cs typeface="Museo Sans 500"/>
              </a:rPr>
              <a:t>Inhoudsoverzicht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268386" y="3366654"/>
            <a:ext cx="4833257" cy="2883957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Waar loopt het fout?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Enkele inzichten in 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)gedrag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)leiderschap: hoe 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)gedrag </a:t>
            </a:r>
            <a:r>
              <a:rPr lang="nl-NL" dirty="0" err="1">
                <a:latin typeface="+mn-lt"/>
                <a:cs typeface="Museo Sans 500"/>
              </a:rPr>
              <a:t>be</a:t>
            </a:r>
            <a:r>
              <a:rPr lang="nl-BE" dirty="0">
                <a:latin typeface="+mn-lt"/>
                <a:cs typeface="Museo Sans 500"/>
              </a:rPr>
              <a:t>ïnvloeden?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BE" dirty="0">
                <a:latin typeface="+mn-lt"/>
                <a:cs typeface="Museo Sans 500"/>
              </a:rPr>
              <a:t>Enkele tips</a:t>
            </a:r>
            <a:endParaRPr lang="nl-NL" dirty="0">
              <a:latin typeface="+mn-lt"/>
              <a:cs typeface="Museo Sans 50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556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Museo Sans 500"/>
                <a:cs typeface="Museo Sans 500"/>
              </a:rPr>
              <a:t>Inhoudsoverzicht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268386" y="3366654"/>
            <a:ext cx="4833257" cy="2883957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solidFill>
                  <a:srgbClr val="FF0000"/>
                </a:solidFill>
                <a:latin typeface="+mn-lt"/>
                <a:cs typeface="Museo Sans 500"/>
              </a:rPr>
              <a:t>Waar loopt het fout?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Enkele inzichten in 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)gedrag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NL" dirty="0">
                <a:latin typeface="+mn-lt"/>
                <a:cs typeface="Museo Sans 500"/>
              </a:rPr>
              <a:t>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)leiderschap: hoe (</a:t>
            </a:r>
            <a:r>
              <a:rPr lang="nl-NL" dirty="0" err="1">
                <a:latin typeface="+mn-lt"/>
                <a:cs typeface="Museo Sans 500"/>
              </a:rPr>
              <a:t>veiligheids</a:t>
            </a:r>
            <a:r>
              <a:rPr lang="nl-NL" dirty="0">
                <a:latin typeface="+mn-lt"/>
                <a:cs typeface="Museo Sans 500"/>
              </a:rPr>
              <a:t>)gedrag </a:t>
            </a:r>
            <a:r>
              <a:rPr lang="nl-NL" dirty="0" err="1">
                <a:latin typeface="+mn-lt"/>
                <a:cs typeface="Museo Sans 500"/>
              </a:rPr>
              <a:t>be</a:t>
            </a:r>
            <a:r>
              <a:rPr lang="nl-BE" dirty="0">
                <a:latin typeface="+mn-lt"/>
                <a:cs typeface="Museo Sans 500"/>
              </a:rPr>
              <a:t>ïnvloeden?</a:t>
            </a:r>
          </a:p>
          <a:p>
            <a:pPr marL="342900" indent="-342900">
              <a:lnSpc>
                <a:spcPct val="100000"/>
              </a:lnSpc>
              <a:buClrTx/>
            </a:pPr>
            <a:r>
              <a:rPr lang="nl-BE" dirty="0">
                <a:latin typeface="+mn-lt"/>
                <a:cs typeface="Museo Sans 500"/>
              </a:rPr>
              <a:t>Enkele tips</a:t>
            </a:r>
            <a:endParaRPr lang="nl-NL" dirty="0">
              <a:latin typeface="+mn-lt"/>
              <a:cs typeface="Museo Sans 50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2295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/>
        </p:nvSpPr>
        <p:spPr>
          <a:xfrm>
            <a:off x="-483704" y="1400532"/>
            <a:ext cx="4810539" cy="481053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25896" y="2278964"/>
            <a:ext cx="3577255" cy="3019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29175" y="3788566"/>
            <a:ext cx="3968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Bij wie komen medewerkers ‘s </a:t>
            </a: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ochtends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naar het werk met als doelstelling om ‘s avonds NIET gezond naar huis terug te keren?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el 3"/>
          <p:cNvSpPr txBox="1">
            <a:spLocks/>
          </p:cNvSpPr>
          <p:nvPr/>
        </p:nvSpPr>
        <p:spPr>
          <a:xfrm>
            <a:off x="125896" y="297480"/>
            <a:ext cx="2888484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>
                <a:latin typeface="Museo Sans 500" charset="0"/>
                <a:ea typeface="Museo Sans 500" charset="0"/>
                <a:cs typeface="Museo Sans 500" charset="0"/>
              </a:rPr>
              <a:t>Waar loopt het fout?</a:t>
            </a:r>
            <a:endParaRPr lang="nl-NL" sz="220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32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/>
        </p:nvSpPr>
        <p:spPr>
          <a:xfrm>
            <a:off x="-483704" y="1400532"/>
            <a:ext cx="4810539" cy="481053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>
            <a:grayscl/>
          </a:blip>
          <a:srcRect l="5551" r="5791" b="7027"/>
          <a:stretch/>
        </p:blipFill>
        <p:spPr>
          <a:xfrm>
            <a:off x="-95766" y="2338161"/>
            <a:ext cx="3952149" cy="2935279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29175" y="3788566"/>
            <a:ext cx="3968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 heeft er de afgelopen maand GEEN </a:t>
            </a: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verkeers-overtreding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gemaakt?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el 3"/>
          <p:cNvSpPr txBox="1">
            <a:spLocks/>
          </p:cNvSpPr>
          <p:nvPr/>
        </p:nvSpPr>
        <p:spPr>
          <a:xfrm>
            <a:off x="125896" y="297480"/>
            <a:ext cx="2888484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>
                <a:latin typeface="Museo Sans 500" charset="0"/>
                <a:ea typeface="Museo Sans 500" charset="0"/>
                <a:cs typeface="Museo Sans 500" charset="0"/>
              </a:rPr>
              <a:t>Waar loopt het fout?</a:t>
            </a:r>
            <a:endParaRPr lang="nl-NL" sz="220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9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>
            <a:grayscl/>
          </a:blip>
          <a:srcRect l="22227" t="5145" r="22127" b="14477"/>
          <a:stretch/>
        </p:blipFill>
        <p:spPr>
          <a:xfrm>
            <a:off x="-367680" y="1540883"/>
            <a:ext cx="4702830" cy="4656935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29175" y="3788566"/>
            <a:ext cx="3968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 vindt de gezondheid / veiligheid van zijn collega’s / medewerkers OPRECHT belangrijk?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el 3"/>
          <p:cNvSpPr txBox="1">
            <a:spLocks/>
          </p:cNvSpPr>
          <p:nvPr/>
        </p:nvSpPr>
        <p:spPr>
          <a:xfrm>
            <a:off x="125896" y="297480"/>
            <a:ext cx="2888484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>
                <a:latin typeface="Museo Sans 500" charset="0"/>
                <a:ea typeface="Museo Sans 500" charset="0"/>
                <a:cs typeface="Museo Sans 500" charset="0"/>
              </a:rPr>
              <a:t>Waar loopt het fout?</a:t>
            </a:r>
            <a:endParaRPr lang="nl-NL" sz="220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00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/>
        </p:nvSpPr>
        <p:spPr>
          <a:xfrm>
            <a:off x="-483704" y="1400532"/>
            <a:ext cx="4810539" cy="481053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grayscl/>
          </a:blip>
          <a:srcRect l="4673" b="3456"/>
          <a:stretch/>
        </p:blipFill>
        <p:spPr>
          <a:xfrm>
            <a:off x="245164" y="2554364"/>
            <a:ext cx="3681454" cy="2502873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Matexpo : Gedrag de zwakke schakel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766" y="1110914"/>
            <a:ext cx="4666279" cy="510015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829175" y="3788566"/>
            <a:ext cx="396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Zijn er </a:t>
            </a:r>
            <a:r>
              <a:rPr lang="nl-NL" sz="2400">
                <a:solidFill>
                  <a:schemeClr val="tx1">
                    <a:lumMod val="65000"/>
                    <a:lumOff val="35000"/>
                  </a:schemeClr>
                </a:solidFill>
              </a:rPr>
              <a:t>rokers aanwezig?</a:t>
            </a:r>
            <a:endParaRPr lang="nl-N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3252" y="764462"/>
            <a:ext cx="2888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el 3"/>
          <p:cNvSpPr txBox="1">
            <a:spLocks/>
          </p:cNvSpPr>
          <p:nvPr/>
        </p:nvSpPr>
        <p:spPr>
          <a:xfrm>
            <a:off x="125896" y="297480"/>
            <a:ext cx="2888484" cy="566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700" charset="0"/>
                <a:ea typeface="Museo Sans 700" charset="0"/>
                <a:cs typeface="Museo Sans 700" charset="0"/>
              </a:defRPr>
            </a:lvl1pPr>
          </a:lstStyle>
          <a:p>
            <a:pPr algn="r"/>
            <a:r>
              <a:rPr lang="nl-NL" sz="2200">
                <a:latin typeface="Museo Sans 500" charset="0"/>
                <a:ea typeface="Museo Sans 500" charset="0"/>
                <a:cs typeface="Museo Sans 500" charset="0"/>
              </a:rPr>
              <a:t>Waar loopt het fout?</a:t>
            </a:r>
            <a:endParaRPr lang="nl-NL" sz="2200" dirty="0">
              <a:latin typeface="Museo Sans 500" charset="0"/>
              <a:ea typeface="Museo Sans 500" charset="0"/>
              <a:cs typeface="Museo Sans 5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01073"/>
      </p:ext>
    </p:extLst>
  </p:cSld>
  <p:clrMapOvr>
    <a:masterClrMapping/>
  </p:clrMapOvr>
</p:sld>
</file>

<file path=ppt/theme/theme1.xml><?xml version="1.0" encoding="utf-8"?>
<a:theme xmlns:a="http://schemas.openxmlformats.org/drawingml/2006/main" name="Samurai">
  <a:themeElements>
    <a:clrScheme name="Samura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F4136"/>
      </a:accent1>
      <a:accent2>
        <a:srgbClr val="AA1F23"/>
      </a:accent2>
      <a:accent3>
        <a:srgbClr val="39B54A"/>
      </a:accent3>
      <a:accent4>
        <a:srgbClr val="00AEEF"/>
      </a:accent4>
      <a:accent5>
        <a:srgbClr val="FFDE17"/>
      </a:accent5>
      <a:accent6>
        <a:srgbClr val="EF6B24"/>
      </a:accent6>
      <a:hlink>
        <a:srgbClr val="0563C1"/>
      </a:hlink>
      <a:folHlink>
        <a:srgbClr val="954F72"/>
      </a:folHlink>
    </a:clrScheme>
    <a:fontScheme name="Museo">
      <a:majorFont>
        <a:latin typeface="Museo Sans 900"/>
        <a:ea typeface=""/>
        <a:cs typeface=""/>
      </a:majorFont>
      <a:minorFont>
        <a:latin typeface="Museo Sans 700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 cmpd="sng">
          <a:solidFill>
            <a:schemeClr val="tx1"/>
          </a:solidFill>
          <a:prstDash val="dot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GEN_ABC_gedragsverandering_template_HVG_20150924</Template>
  <TotalTime>30778</TotalTime>
  <Words>1644</Words>
  <Application>Microsoft Office PowerPoint</Application>
  <PresentationFormat>Diavoorstelling (4:3)</PresentationFormat>
  <Paragraphs>310</Paragraphs>
  <Slides>37</Slides>
  <Notes>29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6" baseType="lpstr">
      <vt:lpstr>Arial</vt:lpstr>
      <vt:lpstr>Calibri</vt:lpstr>
      <vt:lpstr>Chalkduster</vt:lpstr>
      <vt:lpstr>Museo Sans 300</vt:lpstr>
      <vt:lpstr>Museo Sans 500</vt:lpstr>
      <vt:lpstr>Museo Sans 700</vt:lpstr>
      <vt:lpstr>Museo Sans 900</vt:lpstr>
      <vt:lpstr>Wingdings</vt:lpstr>
      <vt:lpstr>Samurai</vt:lpstr>
      <vt:lpstr>Gedrag, de zwakke schakel bij veiligheid?!  Matexpo – Kortrijk 11 september 2019</vt:lpstr>
      <vt:lpstr>PowerPoint-presentatie</vt:lpstr>
      <vt:lpstr>PowerPoint-presentatie</vt:lpstr>
      <vt:lpstr>Inhoudsoverzicht</vt:lpstr>
      <vt:lpstr>Inhoudsoverzicht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Samengevat</vt:lpstr>
      <vt:lpstr>Inhoudsoverzicht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Samengevat</vt:lpstr>
      <vt:lpstr>Inhoudsoverzicht</vt:lpstr>
      <vt:lpstr>PowerPoint-presentatie</vt:lpstr>
      <vt:lpstr>PowerPoint-presentatie</vt:lpstr>
      <vt:lpstr>PowerPoint-presentatie</vt:lpstr>
      <vt:lpstr>PowerPoint-presentatie</vt:lpstr>
      <vt:lpstr>Inhoudsoverzicht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Veiligheidsgedrag</dc:title>
  <dc:creator>Christine Wittoeck</dc:creator>
  <cp:lastModifiedBy>Maris Muriel</cp:lastModifiedBy>
  <cp:revision>183</cp:revision>
  <cp:lastPrinted>2017-01-18T15:39:08Z</cp:lastPrinted>
  <dcterms:created xsi:type="dcterms:W3CDTF">2015-12-04T06:44:51Z</dcterms:created>
  <dcterms:modified xsi:type="dcterms:W3CDTF">2019-09-04T14:13:35Z</dcterms:modified>
</cp:coreProperties>
</file>